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42"/>
  </p:notesMasterIdLst>
  <p:handoutMasterIdLst>
    <p:handoutMasterId r:id="rId43"/>
  </p:handoutMasterIdLst>
  <p:sldIdLst>
    <p:sldId id="351" r:id="rId2"/>
    <p:sldId id="354" r:id="rId3"/>
    <p:sldId id="308" r:id="rId4"/>
    <p:sldId id="352" r:id="rId5"/>
    <p:sldId id="353" r:id="rId6"/>
    <p:sldId id="355" r:id="rId7"/>
    <p:sldId id="375" r:id="rId8"/>
    <p:sldId id="260" r:id="rId9"/>
    <p:sldId id="350" r:id="rId10"/>
    <p:sldId id="315" r:id="rId11"/>
    <p:sldId id="357" r:id="rId12"/>
    <p:sldId id="374" r:id="rId13"/>
    <p:sldId id="358" r:id="rId14"/>
    <p:sldId id="264" r:id="rId15"/>
    <p:sldId id="339" r:id="rId16"/>
    <p:sldId id="371" r:id="rId17"/>
    <p:sldId id="380" r:id="rId18"/>
    <p:sldId id="310" r:id="rId19"/>
    <p:sldId id="285" r:id="rId20"/>
    <p:sldId id="286" r:id="rId21"/>
    <p:sldId id="287" r:id="rId22"/>
    <p:sldId id="280" r:id="rId23"/>
    <p:sldId id="320" r:id="rId24"/>
    <p:sldId id="349" r:id="rId25"/>
    <p:sldId id="359" r:id="rId26"/>
    <p:sldId id="344" r:id="rId27"/>
    <p:sldId id="345" r:id="rId28"/>
    <p:sldId id="383" r:id="rId29"/>
    <p:sldId id="384" r:id="rId30"/>
    <p:sldId id="316" r:id="rId31"/>
    <p:sldId id="369" r:id="rId32"/>
    <p:sldId id="309" r:id="rId33"/>
    <p:sldId id="364" r:id="rId34"/>
    <p:sldId id="377" r:id="rId35"/>
    <p:sldId id="378" r:id="rId36"/>
    <p:sldId id="379" r:id="rId37"/>
    <p:sldId id="343" r:id="rId38"/>
    <p:sldId id="381" r:id="rId39"/>
    <p:sldId id="382" r:id="rId40"/>
    <p:sldId id="33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3C3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05" autoAdjust="0"/>
    <p:restoredTop sz="61386" autoAdjust="0"/>
  </p:normalViewPr>
  <p:slideViewPr>
    <p:cSldViewPr snapToGrid="0">
      <p:cViewPr varScale="1">
        <p:scale>
          <a:sx n="45" d="100"/>
          <a:sy n="45" d="100"/>
        </p:scale>
        <p:origin x="60" y="40"/>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10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F561B-984C-4C9C-A47F-C2C16A497406}" type="datetimeFigureOut">
              <a:rPr lang="en-US" smtClean="0"/>
              <a:t>9/12/2014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E36C8E-C91B-4ADD-A306-307DE034F808}" type="slidenum">
              <a:rPr lang="en-US" smtClean="0"/>
              <a:t>‹#›</a:t>
            </a:fld>
            <a:endParaRPr lang="en-US"/>
          </a:p>
        </p:txBody>
      </p:sp>
    </p:spTree>
    <p:extLst>
      <p:ext uri="{BB962C8B-B14F-4D97-AF65-F5344CB8AC3E}">
        <p14:creationId xmlns:p14="http://schemas.microsoft.com/office/powerpoint/2010/main" val="2456269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02507-6839-4361-9C5C-1DB478ECE0DA}" type="datetimeFigureOut">
              <a:rPr lang="en-US" smtClean="0"/>
              <a:t>9/12/2014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C7CBB-A5BC-415B-AC87-1C6904020756}" type="slidenum">
              <a:rPr lang="en-US" smtClean="0"/>
              <a:t>‹#›</a:t>
            </a:fld>
            <a:endParaRPr lang="en-US"/>
          </a:p>
        </p:txBody>
      </p:sp>
    </p:spTree>
    <p:extLst>
      <p:ext uri="{BB962C8B-B14F-4D97-AF65-F5344CB8AC3E}">
        <p14:creationId xmlns:p14="http://schemas.microsoft.com/office/powerpoint/2010/main" val="245701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and welcome to my talk on </a:t>
            </a:r>
            <a:r>
              <a:rPr lang="en-US" dirty="0" err="1" smtClean="0"/>
              <a:t>async</a:t>
            </a:r>
            <a:r>
              <a:rPr lang="en-US" dirty="0" smtClean="0"/>
              <a:t> and streaming JavaScript, are we doing it wrong?  Of</a:t>
            </a:r>
            <a:r>
              <a:rPr lang="en-US" baseline="0" dirty="0" smtClean="0"/>
              <a:t> course the answer is always going to be yes, else why would I be up here?  And what talk about doing it wrong is complete without a picture of John McCarthy, the father of Lisp, telling us so?</a:t>
            </a:r>
          </a:p>
          <a:p>
            <a:endParaRPr lang="en-US" baseline="0" dirty="0" smtClean="0"/>
          </a:p>
          <a:p>
            <a:r>
              <a:rPr lang="en-US" dirty="0" smtClean="0"/>
              <a:t>Before I get started, I want to thank the organizers, Holger, Jan, Malte, Tiffany</a:t>
            </a:r>
            <a:r>
              <a:rPr lang="en-US" baseline="0" dirty="0" smtClean="0"/>
              <a:t> and Xenia for doing an awesome job.  This is by far one of my favorite conferences, after all, Node.js on Windows might not have happened the way it did without this very conference!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a:t>
            </a:fld>
            <a:endParaRPr lang="en-US"/>
          </a:p>
        </p:txBody>
      </p:sp>
    </p:spTree>
    <p:extLst>
      <p:ext uri="{BB962C8B-B14F-4D97-AF65-F5344CB8AC3E}">
        <p14:creationId xmlns:p14="http://schemas.microsoft.com/office/powerpoint/2010/main" val="2356548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JavaScript developers,</a:t>
            </a:r>
            <a:r>
              <a:rPr lang="en-US" baseline="0" dirty="0" smtClean="0"/>
              <a:t> we’re very used to callbacks and programming in a continuation passing style. </a:t>
            </a:r>
            <a:r>
              <a:rPr lang="en-US" dirty="0" smtClean="0"/>
              <a:t>Now </a:t>
            </a:r>
            <a:r>
              <a:rPr lang="en-US" dirty="0" smtClean="0"/>
              <a:t>callback hell is a very real thing.  If you’ve been in the JavaScript world long enough, then you’ve had to deal with trying to do sequential processing of some sort with asynchronous code.  Trying to find the logic versus fighting</a:t>
            </a:r>
            <a:r>
              <a:rPr lang="en-US" baseline="0" dirty="0" smtClean="0"/>
              <a:t> the callback nature, it’s easy to get lost</a:t>
            </a:r>
            <a:r>
              <a:rPr lang="en-US" baseline="0" dirty="0" smtClean="0"/>
              <a:t>.  That and I’m sure there are errors in this code.  </a:t>
            </a:r>
          </a:p>
          <a:p>
            <a:endParaRPr lang="en-US" baseline="0" dirty="0" smtClean="0"/>
          </a:p>
          <a:p>
            <a:r>
              <a:rPr lang="en-US" baseline="0" dirty="0" smtClean="0"/>
              <a:t>What you end up with is what we’ll call a cow’s head, because it kind of has that shape.</a:t>
            </a:r>
            <a:endParaRPr lang="en-US" baseline="0" dirty="0" smtClean="0"/>
          </a:p>
          <a:p>
            <a:endParaRPr lang="en-US" baseline="0" dirty="0" smtClean="0"/>
          </a:p>
          <a:p>
            <a:r>
              <a:rPr lang="en-US" baseline="0" dirty="0" smtClean="0"/>
              <a:t>Yes, there are websites such as Max Ogden’s awesome site called callback hell, which then tries to solve some of those issues, but ultimately, it’s not a programming model that scales real well.</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10</a:t>
            </a:fld>
            <a:endParaRPr lang="en-US"/>
          </a:p>
        </p:txBody>
      </p:sp>
    </p:spTree>
    <p:extLst>
      <p:ext uri="{BB962C8B-B14F-4D97-AF65-F5344CB8AC3E}">
        <p14:creationId xmlns:p14="http://schemas.microsoft.com/office/powerpoint/2010/main" val="1321378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know about you, but this is my usual reaction</a:t>
            </a:r>
            <a:r>
              <a:rPr lang="en-US" baseline="0" dirty="0" smtClean="0"/>
              <a:t> to when I’m writing complex code with callbacks.  As in the infomercials, there has to be a better way, right?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11</a:t>
            </a:fld>
            <a:endParaRPr lang="en-US"/>
          </a:p>
        </p:txBody>
      </p:sp>
    </p:spTree>
    <p:extLst>
      <p:ext uri="{BB962C8B-B14F-4D97-AF65-F5344CB8AC3E}">
        <p14:creationId xmlns:p14="http://schemas.microsoft.com/office/powerpoint/2010/main" val="3356179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yet another problem most developers face nowadays.  Let’s start with a simple example of drag and drop or rather to track Will</a:t>
            </a:r>
            <a:r>
              <a:rPr lang="en-US" baseline="0" dirty="0" smtClean="0"/>
              <a:t> Smith’s moves in Enemy of the State.  We must have a flag as to whether the mouse is down and the state of where the mouse went down.  On the mouse move, if the mouse is down, we calculate the delta between the start and now, and then do something with it.  Then on </a:t>
            </a:r>
            <a:r>
              <a:rPr lang="en-US" baseline="0" dirty="0" err="1" smtClean="0"/>
              <a:t>mouseup</a:t>
            </a:r>
            <a:r>
              <a:rPr lang="en-US" baseline="0" dirty="0" smtClean="0"/>
              <a:t>, we clear the state, and set the flag.  </a:t>
            </a:r>
          </a:p>
          <a:p>
            <a:endParaRPr lang="en-US" baseline="0" dirty="0" smtClean="0"/>
          </a:p>
          <a:p>
            <a:r>
              <a:rPr lang="en-US" baseline="0" dirty="0" smtClean="0"/>
              <a:t>We also have to be mindful of not only adding these event listeners, but also removing them once we’re done.  That’s a major area on memory leakage in today’s apps.</a:t>
            </a:r>
          </a:p>
          <a:p>
            <a:endParaRPr lang="en-US" baseline="0" dirty="0" smtClean="0"/>
          </a:p>
          <a:p>
            <a:r>
              <a:rPr lang="en-US" baseline="0" dirty="0" smtClean="0"/>
              <a:t>Not only that, but it’s pretty hostile to adding new behaviors.  For example what if I want to add effects or something else?  Then I need to dig into the </a:t>
            </a:r>
            <a:r>
              <a:rPr lang="en-US" baseline="0" dirty="0" err="1" smtClean="0"/>
              <a:t>mousemove</a:t>
            </a:r>
            <a:r>
              <a:rPr lang="en-US" baseline="0" dirty="0" smtClean="0"/>
              <a:t> function, add stuff and hope and pray for the best!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12</a:t>
            </a:fld>
            <a:endParaRPr lang="en-US"/>
          </a:p>
        </p:txBody>
      </p:sp>
    </p:spTree>
    <p:extLst>
      <p:ext uri="{BB962C8B-B14F-4D97-AF65-F5344CB8AC3E}">
        <p14:creationId xmlns:p14="http://schemas.microsoft.com/office/powerpoint/2010/main" val="1953379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 mess!  Can we do better?</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13</a:t>
            </a:fld>
            <a:endParaRPr lang="en-US"/>
          </a:p>
        </p:txBody>
      </p:sp>
    </p:spTree>
    <p:extLst>
      <p:ext uri="{BB962C8B-B14F-4D97-AF65-F5344CB8AC3E}">
        <p14:creationId xmlns:p14="http://schemas.microsoft.com/office/powerpoint/2010/main" val="3609222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I talk about asynchronous programming there are </a:t>
            </a:r>
            <a:r>
              <a:rPr lang="en-US" baseline="0" dirty="0" smtClean="0"/>
              <a:t>2 axes that we can look at some of these concepts, single values vs. multiple values, and synchronous vs. asynchronous</a:t>
            </a:r>
            <a:r>
              <a:rPr lang="en-US" baseline="0" dirty="0" smtClean="0"/>
              <a:t>.  You can think of this as a push versus pull kind of world where synchronous is pull and asynchronous is push.  And I’d like to talk about thinking with first class objects.</a:t>
            </a:r>
          </a:p>
          <a:p>
            <a:endParaRPr lang="en-US" baseline="0" dirty="0" smtClean="0"/>
          </a:p>
          <a:p>
            <a:r>
              <a:rPr lang="en-US" baseline="0" dirty="0" smtClean="0"/>
              <a:t>For single synchronous values, we just have a plain old value, could be the result of a function, doesn’t matter.  </a:t>
            </a:r>
          </a:p>
          <a:p>
            <a:endParaRPr lang="en-US" baseline="0" dirty="0" smtClean="0"/>
          </a:p>
          <a:p>
            <a:r>
              <a:rPr lang="en-US" baseline="0" dirty="0" smtClean="0"/>
              <a:t>For multiple synchronous values, we have </a:t>
            </a:r>
            <a:r>
              <a:rPr lang="en-US" baseline="0" dirty="0" err="1" smtClean="0"/>
              <a:t>Iterables</a:t>
            </a:r>
            <a:r>
              <a:rPr lang="en-US" baseline="0" dirty="0" smtClean="0"/>
              <a:t> in JavaScript.  This includes things such as Arrays, Maps, Sets, and even Arguments.  Now we should be able to perform high ordered operations on them just as we do with Arrays today.</a:t>
            </a:r>
            <a:endParaRPr lang="en-US" baseline="0" dirty="0" smtClean="0"/>
          </a:p>
          <a:p>
            <a:endParaRPr lang="en-US" baseline="0" dirty="0" smtClean="0"/>
          </a:p>
          <a:p>
            <a:r>
              <a:rPr lang="en-US" baseline="0" dirty="0" smtClean="0"/>
              <a:t>For a single asynchronous value, we can use a Promise or even a </a:t>
            </a:r>
            <a:r>
              <a:rPr lang="en-US" baseline="0" dirty="0" err="1" smtClean="0"/>
              <a:t>callaback</a:t>
            </a:r>
            <a:r>
              <a:rPr lang="en-US" baseline="0" dirty="0" smtClean="0"/>
              <a:t> to model that when a value becomes available, it pushes the value to us, or an error, depending on what happened.</a:t>
            </a:r>
          </a:p>
          <a:p>
            <a:endParaRPr lang="en-US" baseline="0" dirty="0" smtClean="0"/>
          </a:p>
          <a:p>
            <a:r>
              <a:rPr lang="en-US" baseline="0" dirty="0" smtClean="0"/>
              <a:t>For multiple asynchronous values, we can also think of these as collections.  An event is a collection of values.  So, you could really think that your mouse is a database.  Notice there is no difference between the </a:t>
            </a:r>
            <a:r>
              <a:rPr lang="en-US" baseline="0" dirty="0" err="1" smtClean="0"/>
              <a:t>iterable</a:t>
            </a:r>
            <a:r>
              <a:rPr lang="en-US" baseline="0" dirty="0" smtClean="0"/>
              <a:t> and observable and that’s intentional on our part.  If you know synchronous, then you asynchronous.</a:t>
            </a:r>
          </a:p>
          <a:p>
            <a:endParaRPr lang="en-US" baseline="0"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14</a:t>
            </a:fld>
            <a:endParaRPr lang="en-US"/>
          </a:p>
        </p:txBody>
      </p:sp>
    </p:spTree>
    <p:extLst>
      <p:ext uri="{BB962C8B-B14F-4D97-AF65-F5344CB8AC3E}">
        <p14:creationId xmlns:p14="http://schemas.microsoft.com/office/powerpoint/2010/main" val="3772588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great news is with </a:t>
            </a:r>
            <a:r>
              <a:rPr lang="en-US" dirty="0" smtClean="0"/>
              <a:t>Promises and Observables , </a:t>
            </a:r>
            <a:r>
              <a:rPr lang="en-US" dirty="0" smtClean="0"/>
              <a:t>we now have a concept of a first class event.  What does that mean?  Well, you can take one</a:t>
            </a:r>
            <a:r>
              <a:rPr lang="en-US" baseline="0" dirty="0" smtClean="0"/>
              <a:t> as an argument, you can return it from a function.  What does that buy you exactly?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15</a:t>
            </a:fld>
            <a:endParaRPr lang="en-US"/>
          </a:p>
        </p:txBody>
      </p:sp>
    </p:spTree>
    <p:extLst>
      <p:ext uri="{BB962C8B-B14F-4D97-AF65-F5344CB8AC3E}">
        <p14:creationId xmlns:p14="http://schemas.microsoft.com/office/powerpoint/2010/main" val="13462419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Promises</a:t>
            </a:r>
            <a:r>
              <a:rPr lang="en-US" baseline="0" dirty="0" smtClean="0"/>
              <a:t> have started to gain a lot of traction lately.   Most major client side libraries such as jQuery, Dojo, and new ones such as Angular, Ember, </a:t>
            </a:r>
            <a:r>
              <a:rPr lang="en-US" baseline="0" dirty="0" err="1" smtClean="0"/>
              <a:t>etc</a:t>
            </a:r>
            <a:r>
              <a:rPr lang="en-US" baseline="0" dirty="0" smtClean="0"/>
              <a:t> have had these for quite some time (although let’s be real about jQuery promises)…    Many great libraries are out there as well including Q, When.js, RSVP and so forth.  And now as they’ve been approved for ES6, they’re starting to show up in browsers.</a:t>
            </a:r>
          </a:p>
          <a:p>
            <a:endParaRPr lang="en-US" baseline="0" dirty="0" smtClean="0"/>
          </a:p>
          <a:p>
            <a:r>
              <a:rPr lang="en-US" baseline="0" dirty="0" smtClean="0"/>
              <a:t>But why are they interesting?  Because it provides us a nice simple linear path for handling </a:t>
            </a:r>
            <a:r>
              <a:rPr lang="en-US" baseline="0" dirty="0" err="1" smtClean="0"/>
              <a:t>async</a:t>
            </a:r>
            <a:r>
              <a:rPr lang="en-US" baseline="0" dirty="0" smtClean="0"/>
              <a:t> programming.  Not only that, but it also allows for us to run the computations in parallel and a lot of other opportunities.  Unlike callbacks, these promises can be passed around and treated as first class citizens.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16</a:t>
            </a:fld>
            <a:endParaRPr lang="en-US"/>
          </a:p>
        </p:txBody>
      </p:sp>
    </p:spTree>
    <p:extLst>
      <p:ext uri="{BB962C8B-B14F-4D97-AF65-F5344CB8AC3E}">
        <p14:creationId xmlns:p14="http://schemas.microsoft.com/office/powerpoint/2010/main" val="3240060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at least</a:t>
            </a:r>
            <a:r>
              <a:rPr lang="en-US" baseline="0" dirty="0" smtClean="0"/>
              <a:t> I’ve had some problems with promises.  Promises are pretty straight forward, however, they don’t account for some use cases that appear to me quite often.  For example, how do I handle cancellation?  Should I subclass a Promise and make a cancellable one? If so, do I cancel it for the current user, or cancel it for everyone?</a:t>
            </a:r>
          </a:p>
          <a:p>
            <a:endParaRPr lang="en-US" baseline="0" dirty="0" smtClean="0"/>
          </a:p>
          <a:p>
            <a:r>
              <a:rPr lang="en-US" baseline="0" dirty="0" smtClean="0"/>
              <a:t>Or better yet, what if I get to a certain point and I don’t care about the return value, akin to an autocomplete example?</a:t>
            </a:r>
          </a:p>
          <a:p>
            <a:endParaRPr lang="en-US" baseline="0" dirty="0" smtClean="0"/>
          </a:p>
          <a:p>
            <a:r>
              <a:rPr lang="en-US" baseline="0" dirty="0" smtClean="0"/>
              <a:t>Yes, there are such discussions such as a cancellable promises spec from Domenic Denicola, as well as the last library which allows you to listen to only the last.  Are there patterns we can learn here?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17</a:t>
            </a:fld>
            <a:endParaRPr lang="en-US"/>
          </a:p>
        </p:txBody>
      </p:sp>
    </p:spTree>
    <p:extLst>
      <p:ext uri="{BB962C8B-B14F-4D97-AF65-F5344CB8AC3E}">
        <p14:creationId xmlns:p14="http://schemas.microsoft.com/office/powerpoint/2010/main" val="1944131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has been a big buzz around</a:t>
            </a:r>
            <a:r>
              <a:rPr lang="en-US" baseline="0" dirty="0" smtClean="0"/>
              <a:t> Reactive Programming Lately, and I think partially due to the popularity of the Reactive Extensions.  That and the </a:t>
            </a:r>
            <a:r>
              <a:rPr lang="en-US" baseline="0" dirty="0" err="1" smtClean="0"/>
              <a:t>Coursera</a:t>
            </a:r>
            <a:r>
              <a:rPr lang="en-US" baseline="0" dirty="0" smtClean="0"/>
              <a:t> Course of Reactive Programming came out.  How many people did that course?  How many actually finished it? Well, you’re all Reactive Programmers now!</a:t>
            </a:r>
          </a:p>
          <a:p>
            <a:endParaRPr lang="en-US" baseline="0" dirty="0" smtClean="0"/>
          </a:p>
          <a:p>
            <a:r>
              <a:rPr lang="en-US" baseline="0" dirty="0" smtClean="0"/>
              <a:t>The Reactive Manifesto was a document that came out to try and define what exactly reactive programming is.  Much like a lot of things like Functional Programming where it’s kind of fuzzy as to what it truly means to be a functional language.  Here at least we break it down to its essentials, as in “readily responsive to a stimulus.</a:t>
            </a:r>
          </a:p>
          <a:p>
            <a:endParaRPr lang="en-US" baseline="0" dirty="0" smtClean="0"/>
          </a:p>
          <a:p>
            <a:r>
              <a:rPr lang="en-US" baseline="0" dirty="0" smtClean="0"/>
              <a:t>It’s broken into four parts,</a:t>
            </a:r>
          </a:p>
          <a:p>
            <a:r>
              <a:rPr lang="en-US" baseline="0" dirty="0" smtClean="0"/>
              <a:t>1: Reacts to Events, so, event driven</a:t>
            </a:r>
          </a:p>
          <a:p>
            <a:r>
              <a:rPr lang="en-US" baseline="0" dirty="0" smtClean="0"/>
              <a:t>2: Reacts to loads, meaning it can somehow deal with load as it comes through</a:t>
            </a:r>
          </a:p>
          <a:p>
            <a:r>
              <a:rPr lang="en-US" baseline="0" dirty="0" smtClean="0"/>
              <a:t>3: React to failure, so, some sort of compensation logic</a:t>
            </a:r>
          </a:p>
          <a:p>
            <a:r>
              <a:rPr lang="en-US" baseline="0" dirty="0" smtClean="0"/>
              <a:t>4: Finally react to users.  Give them something timely without locking up the application</a:t>
            </a:r>
          </a:p>
          <a:p>
            <a:endParaRPr lang="en-US" baseline="0" dirty="0" smtClean="0"/>
          </a:p>
          <a:p>
            <a:r>
              <a:rPr lang="en-US" baseline="0" dirty="0" smtClean="0"/>
              <a:t>That’s it.  That’s all you need to know</a:t>
            </a:r>
            <a:r>
              <a:rPr lang="en-US" baseline="0" dirty="0" smtClean="0"/>
              <a:t>.  When we’re going to talk about Reactive Programming here, we’re going to talk about the general concept of Observables.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18</a:t>
            </a:fld>
            <a:endParaRPr lang="en-US"/>
          </a:p>
        </p:txBody>
      </p:sp>
    </p:spTree>
    <p:extLst>
      <p:ext uri="{BB962C8B-B14F-4D97-AF65-F5344CB8AC3E}">
        <p14:creationId xmlns:p14="http://schemas.microsoft.com/office/powerpoint/2010/main" val="1185714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example is in JavaScript, and we can get our event handlers using a bridge library to Angular, jQuery, Dojo, </a:t>
            </a:r>
            <a:r>
              <a:rPr lang="en-US" baseline="0" dirty="0" err="1" smtClean="0"/>
              <a:t>MooTools</a:t>
            </a:r>
            <a:r>
              <a:rPr lang="en-US" baseline="0" dirty="0" smtClean="0"/>
              <a:t>, even plain old HTML, we have a plugin for that.</a:t>
            </a:r>
          </a:p>
          <a:p>
            <a:endParaRPr lang="en-US" baseline="0" dirty="0" smtClean="0"/>
          </a:p>
          <a:p>
            <a:r>
              <a:rPr lang="en-US" baseline="0" dirty="0" smtClean="0"/>
              <a:t>We can start off by taking the mouse down events and calling </a:t>
            </a:r>
            <a:r>
              <a:rPr lang="en-US" baseline="0" dirty="0" err="1" smtClean="0"/>
              <a:t>flatMap</a:t>
            </a:r>
            <a:r>
              <a:rPr lang="en-US" baseline="0" dirty="0" smtClean="0"/>
              <a:t> </a:t>
            </a:r>
            <a:r>
              <a:rPr lang="en-US" baseline="0" dirty="0" smtClean="0"/>
              <a:t>which </a:t>
            </a:r>
            <a:r>
              <a:rPr lang="en-US" baseline="0" dirty="0" smtClean="0"/>
              <a:t>is essentially mapping each value to a set of values and then flattening it, so you don’t end up with a sequence of sequences.  Then we can start by getting the starting position for later usage.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19</a:t>
            </a:fld>
            <a:endParaRPr lang="en-US"/>
          </a:p>
        </p:txBody>
      </p:sp>
    </p:spTree>
    <p:extLst>
      <p:ext uri="{BB962C8B-B14F-4D97-AF65-F5344CB8AC3E}">
        <p14:creationId xmlns:p14="http://schemas.microsoft.com/office/powerpoint/2010/main" val="1814388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the title once again is </a:t>
            </a:r>
            <a:r>
              <a:rPr lang="en-US" baseline="0" dirty="0" err="1" smtClean="0"/>
              <a:t>Async</a:t>
            </a:r>
            <a:r>
              <a:rPr lang="en-US" baseline="0" dirty="0" smtClean="0"/>
              <a:t> and Streaming JS, are we doing it wrong? Or, I thought I had a problem and I thought to myself, “I know, I’ll solve it with callbacks and events”  have Now problems. two I</a:t>
            </a:r>
          </a:p>
          <a:p>
            <a:endParaRPr lang="en-US" baseline="0" dirty="0" smtClean="0"/>
          </a:p>
          <a:p>
            <a:r>
              <a:rPr lang="en-US" baseline="0" dirty="0" smtClean="0"/>
              <a:t>Concurrency jokes, they never get old!</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a:t>
            </a:fld>
            <a:endParaRPr lang="en-US"/>
          </a:p>
        </p:txBody>
      </p:sp>
    </p:spTree>
    <p:extLst>
      <p:ext uri="{BB962C8B-B14F-4D97-AF65-F5344CB8AC3E}">
        <p14:creationId xmlns:p14="http://schemas.microsoft.com/office/powerpoint/2010/main" val="28829315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we’re going to do is then take the mouse movements and map them so that we calculate the offsets</a:t>
            </a:r>
            <a:r>
              <a:rPr lang="en-US" baseline="0" dirty="0" smtClean="0"/>
              <a:t> between the starting location when the mouse button went down and when the mouse began to move, so that we could reposition our image to the new location.</a:t>
            </a:r>
          </a:p>
          <a:p>
            <a:endParaRPr lang="en-US" baseline="0" dirty="0" smtClean="0"/>
          </a:p>
          <a:p>
            <a:r>
              <a:rPr lang="en-US" baseline="0" dirty="0" smtClean="0"/>
              <a:t>Now, how do we stop listening?  You stop when the mouse goes up</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20</a:t>
            </a:fld>
            <a:endParaRPr lang="en-US"/>
          </a:p>
        </p:txBody>
      </p:sp>
    </p:spTree>
    <p:extLst>
      <p:ext uri="{BB962C8B-B14F-4D97-AF65-F5344CB8AC3E}">
        <p14:creationId xmlns:p14="http://schemas.microsoft.com/office/powerpoint/2010/main" val="1198268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get that exact behavior that we’re looking for by using the </a:t>
            </a:r>
            <a:r>
              <a:rPr lang="en-US" baseline="0" dirty="0" err="1" smtClean="0"/>
              <a:t>takeUntil</a:t>
            </a:r>
            <a:r>
              <a:rPr lang="en-US" baseline="0" dirty="0" smtClean="0"/>
              <a:t> operator which stops the sequence when another observable sequence fires.  </a:t>
            </a:r>
          </a:p>
          <a:p>
            <a:endParaRPr lang="en-US" baseline="0" dirty="0" smtClean="0"/>
          </a:p>
          <a:p>
            <a:r>
              <a:rPr lang="en-US" baseline="0" dirty="0" smtClean="0"/>
              <a:t>Now we can easily say that mouse drag is really just mouse down and mouse move until mouse up, which is exactly what we’re showing here.</a:t>
            </a:r>
            <a:r>
              <a:rPr lang="en-US" dirty="0" smtClean="0"/>
              <a:t> </a:t>
            </a:r>
            <a:r>
              <a:rPr lang="en-US" dirty="0" smtClean="0"/>
              <a:t>  Not only that, but when we subscribe, we add</a:t>
            </a:r>
            <a:r>
              <a:rPr lang="en-US" baseline="0" dirty="0" smtClean="0"/>
              <a:t> event handlers to the events, and when we dispose, we remove all event handlers automatically.</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21</a:t>
            </a:fld>
            <a:endParaRPr lang="en-US"/>
          </a:p>
        </p:txBody>
      </p:sp>
    </p:spTree>
    <p:extLst>
      <p:ext uri="{BB962C8B-B14F-4D97-AF65-F5344CB8AC3E}">
        <p14:creationId xmlns:p14="http://schemas.microsoft.com/office/powerpoint/2010/main" val="1863570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take a look at a more interesting example.  What if we could seamlessly integrate Promises and Observables together to do an autocomplete scenario?  How would that work?</a:t>
            </a:r>
          </a:p>
          <a:p>
            <a:endParaRPr lang="en-US" baseline="0" dirty="0" smtClean="0"/>
          </a:p>
          <a:p>
            <a:r>
              <a:rPr lang="en-US" baseline="0" dirty="0" smtClean="0"/>
              <a:t>Well, what we can do is get the </a:t>
            </a:r>
            <a:r>
              <a:rPr lang="en-US" baseline="0" dirty="0" err="1" smtClean="0"/>
              <a:t>keyup</a:t>
            </a:r>
            <a:r>
              <a:rPr lang="en-US" baseline="0" dirty="0" smtClean="0"/>
              <a:t> first class event, then map it to get the current value of the text box.  First and foremost, we don’t want to overload the server with too many requests at once, because bandwidth is money.  So, we can throttle it by half a second to ensure we stop typing that long, and then we want to make sure we’re only sending over distinct data.</a:t>
            </a:r>
          </a:p>
          <a:p>
            <a:endParaRPr lang="en-US" baseline="0" dirty="0" smtClean="0"/>
          </a:p>
          <a:p>
            <a:r>
              <a:rPr lang="en-US" baseline="0" dirty="0" smtClean="0"/>
              <a:t>Next we need to take the throttled input and query the </a:t>
            </a:r>
            <a:r>
              <a:rPr lang="en-US" baseline="0" dirty="0" smtClean="0"/>
              <a:t>service which may return a Promise.  </a:t>
            </a:r>
            <a:r>
              <a:rPr lang="en-US" baseline="0" dirty="0" smtClean="0"/>
              <a:t>Proper handling of asynchronous behavior is important and order matters.  If I type react then type reactive, yet reactive comes back first, we don’t want to have the result from our first request to clobber the results from our last.  That’s a typical mistake I see in a lot of applications.  To fix that, we call </a:t>
            </a:r>
            <a:r>
              <a:rPr lang="en-US" baseline="0" dirty="0" err="1" smtClean="0"/>
              <a:t>flatMapLatest</a:t>
            </a:r>
            <a:r>
              <a:rPr lang="en-US" baseline="0" dirty="0" smtClean="0"/>
              <a:t> in which your map function returns an observable of observables and then </a:t>
            </a:r>
            <a:r>
              <a:rPr lang="en-US" baseline="0" dirty="0" err="1" smtClean="0"/>
              <a:t>flatMapLatest</a:t>
            </a:r>
            <a:r>
              <a:rPr lang="en-US" baseline="0" dirty="0" smtClean="0"/>
              <a:t> cancels all previous requests and only returns the latest value</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22</a:t>
            </a:fld>
            <a:endParaRPr lang="en-US"/>
          </a:p>
        </p:txBody>
      </p:sp>
    </p:spTree>
    <p:extLst>
      <p:ext uri="{BB962C8B-B14F-4D97-AF65-F5344CB8AC3E}">
        <p14:creationId xmlns:p14="http://schemas.microsoft.com/office/powerpoint/2010/main" val="36801016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 we poll for updates on the client based upon scrolling?</a:t>
            </a:r>
          </a:p>
          <a:p>
            <a:endParaRPr lang="en-US" baseline="0" dirty="0" smtClean="0"/>
          </a:p>
          <a:p>
            <a:r>
              <a:rPr lang="en-US" baseline="0" dirty="0" smtClean="0"/>
              <a:t>We start off by getting the scrolls, then we get the row visibilities, throttling it just a little bit so that we’re not firing it too many times, then we’re going to determine whether the row is visible, make sure it’s distinct (meaning true/false), and then share it out to the world.</a:t>
            </a:r>
          </a:p>
          <a:p>
            <a:endParaRPr lang="en-US" baseline="0" dirty="0" smtClean="0"/>
          </a:p>
          <a:p>
            <a:r>
              <a:rPr lang="en-US" baseline="0" dirty="0" smtClean="0"/>
              <a:t>We can then create </a:t>
            </a:r>
            <a:r>
              <a:rPr lang="en-US" baseline="0" dirty="0" err="1" smtClean="0"/>
              <a:t>rowShows</a:t>
            </a:r>
            <a:r>
              <a:rPr lang="en-US" baseline="0" dirty="0" smtClean="0"/>
              <a:t> and </a:t>
            </a:r>
            <a:r>
              <a:rPr lang="en-US" baseline="0" dirty="0" err="1" smtClean="0"/>
              <a:t>rowHides</a:t>
            </a:r>
            <a:r>
              <a:rPr lang="en-US" baseline="0" dirty="0" smtClean="0"/>
              <a:t> streams based upon whether it is visible or not.  </a:t>
            </a:r>
          </a:p>
          <a:p>
            <a:endParaRPr lang="en-US" baseline="0" dirty="0" smtClean="0"/>
          </a:p>
          <a:p>
            <a:r>
              <a:rPr lang="en-US" baseline="0" dirty="0" smtClean="0"/>
              <a:t>Now, it’s just simple composition, take the row shows, chain it to an interval of 10 </a:t>
            </a:r>
            <a:r>
              <a:rPr lang="en-US" baseline="0" dirty="0" err="1" smtClean="0"/>
              <a:t>ms</a:t>
            </a:r>
            <a:r>
              <a:rPr lang="en-US" baseline="0" dirty="0" smtClean="0"/>
              <a:t>, then chain it to getting the row data, until the row is hidden.  Finally, returning it all as an Observable of an array.</a:t>
            </a:r>
          </a:p>
        </p:txBody>
      </p:sp>
      <p:sp>
        <p:nvSpPr>
          <p:cNvPr id="4" name="Slide Number Placeholder 3"/>
          <p:cNvSpPr>
            <a:spLocks noGrp="1"/>
          </p:cNvSpPr>
          <p:nvPr>
            <p:ph type="sldNum" sz="quarter" idx="10"/>
          </p:nvPr>
        </p:nvSpPr>
        <p:spPr/>
        <p:txBody>
          <a:bodyPr/>
          <a:lstStyle/>
          <a:p>
            <a:fld id="{255C7CBB-A5BC-415B-AC87-1C6904020756}" type="slidenum">
              <a:rPr lang="en-US" smtClean="0"/>
              <a:t>23</a:t>
            </a:fld>
            <a:endParaRPr lang="en-US"/>
          </a:p>
        </p:txBody>
      </p:sp>
    </p:spTree>
    <p:extLst>
      <p:ext uri="{BB962C8B-B14F-4D97-AF65-F5344CB8AC3E}">
        <p14:creationId xmlns:p14="http://schemas.microsoft.com/office/powerpoint/2010/main" val="37440437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leads you to a </a:t>
            </a:r>
            <a:r>
              <a:rPr lang="en-US" dirty="0" err="1" smtClean="0"/>
              <a:t>zen</a:t>
            </a:r>
            <a:r>
              <a:rPr lang="en-US" dirty="0" smtClean="0"/>
              <a:t>-like moment that indeed everything is a stream…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24</a:t>
            </a:fld>
            <a:endParaRPr lang="en-US"/>
          </a:p>
        </p:txBody>
      </p:sp>
    </p:spTree>
    <p:extLst>
      <p:ext uri="{BB962C8B-B14F-4D97-AF65-F5344CB8AC3E}">
        <p14:creationId xmlns:p14="http://schemas.microsoft.com/office/powerpoint/2010/main" val="1427632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Reactive Programming you may</a:t>
            </a:r>
            <a:r>
              <a:rPr lang="en-US" baseline="0" dirty="0" smtClean="0"/>
              <a:t> have heard a lot about recently.  So, what exactly is it?   First off, it has a notion of continuous time.</a:t>
            </a:r>
          </a:p>
          <a:p>
            <a:endParaRPr lang="en-US" baseline="0" dirty="0" smtClean="0"/>
          </a:p>
          <a:p>
            <a:r>
              <a:rPr lang="en-US" baseline="0" dirty="0" smtClean="0"/>
              <a:t>First part is a notion of behaviors, which is to say values over time. A clock is a perfect example of that, as it has a notion of a current time, and it is always moving.</a:t>
            </a:r>
          </a:p>
          <a:p>
            <a:endParaRPr lang="en-US" baseline="0" dirty="0" smtClean="0"/>
          </a:p>
          <a:p>
            <a:r>
              <a:rPr lang="en-US" baseline="0" dirty="0" smtClean="0"/>
              <a:t>The second notion is a discrete event, think something like a mouse click. It doesn’t really have a value per se, but when it happens, it yields a value and a timestamp.</a:t>
            </a:r>
          </a:p>
          <a:p>
            <a:endParaRPr lang="en-US" baseline="0" dirty="0" smtClean="0"/>
          </a:p>
          <a:p>
            <a:r>
              <a:rPr lang="en-US" baseline="0" dirty="0" smtClean="0"/>
              <a:t>What is it not?  </a:t>
            </a:r>
          </a:p>
          <a:p>
            <a:r>
              <a:rPr lang="en-US" baseline="0" dirty="0" smtClean="0"/>
              <a:t>First off, it’s not just high order operators on events like map, filter, reduce, and I’d say a good majority of the libraries that say they are FRP, are really not.</a:t>
            </a:r>
          </a:p>
        </p:txBody>
      </p:sp>
      <p:sp>
        <p:nvSpPr>
          <p:cNvPr id="4" name="Slide Number Placeholder 3"/>
          <p:cNvSpPr>
            <a:spLocks noGrp="1"/>
          </p:cNvSpPr>
          <p:nvPr>
            <p:ph type="sldNum" sz="quarter" idx="10"/>
          </p:nvPr>
        </p:nvSpPr>
        <p:spPr/>
        <p:txBody>
          <a:bodyPr/>
          <a:lstStyle/>
          <a:p>
            <a:fld id="{255C7CBB-A5BC-415B-AC87-1C6904020756}" type="slidenum">
              <a:rPr lang="en-US" smtClean="0"/>
              <a:t>25</a:t>
            </a:fld>
            <a:endParaRPr lang="en-US"/>
          </a:p>
        </p:txBody>
      </p:sp>
    </p:spTree>
    <p:extLst>
      <p:ext uri="{BB962C8B-B14F-4D97-AF65-F5344CB8AC3E}">
        <p14:creationId xmlns:p14="http://schemas.microsoft.com/office/powerpoint/2010/main" val="1404427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take a look at generators next.  Could they solve some of our asynchronous</a:t>
            </a:r>
            <a:r>
              <a:rPr lang="en-US" baseline="0" dirty="0" smtClean="0"/>
              <a:t> problems?</a:t>
            </a:r>
            <a:endParaRPr lang="en-US"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26</a:t>
            </a:fld>
            <a:endParaRPr lang="en-US"/>
          </a:p>
        </p:txBody>
      </p:sp>
    </p:spTree>
    <p:extLst>
      <p:ext uri="{BB962C8B-B14F-4D97-AF65-F5344CB8AC3E}">
        <p14:creationId xmlns:p14="http://schemas.microsoft.com/office/powerpoint/2010/main" val="172032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Generators are an ES6 feature which allows you to suspend the execution inside a function by yielding a value and then resuming once the value has been consumed.  This</a:t>
            </a:r>
            <a:r>
              <a:rPr lang="en-US" b="0" baseline="0" dirty="0" smtClean="0"/>
              <a:t> is great for normal pull based iteration, but you could imagine behind the scenes for example that you can make yield handle callbacks, promises or even observables?  It’s not too hard and some libraries are doing it such as co, Q, and yes even </a:t>
            </a:r>
            <a:r>
              <a:rPr lang="en-US" b="0" baseline="0" dirty="0" err="1" smtClean="0"/>
              <a:t>RxJS</a:t>
            </a:r>
            <a:r>
              <a:rPr lang="en-US" b="0" baseline="0" dirty="0" smtClean="0"/>
              <a:t> (coming soon).</a:t>
            </a:r>
            <a:endParaRPr lang="en-US" b="0" dirty="0"/>
          </a:p>
        </p:txBody>
      </p:sp>
      <p:sp>
        <p:nvSpPr>
          <p:cNvPr id="4" name="Slide Number Placeholder 3"/>
          <p:cNvSpPr>
            <a:spLocks noGrp="1"/>
          </p:cNvSpPr>
          <p:nvPr>
            <p:ph type="sldNum" sz="quarter" idx="10"/>
          </p:nvPr>
        </p:nvSpPr>
        <p:spPr/>
        <p:txBody>
          <a:bodyPr/>
          <a:lstStyle/>
          <a:p>
            <a:fld id="{255C7CBB-A5BC-415B-AC87-1C6904020756}" type="slidenum">
              <a:rPr lang="en-US" smtClean="0"/>
              <a:t>27</a:t>
            </a:fld>
            <a:endParaRPr lang="en-US"/>
          </a:p>
        </p:txBody>
      </p:sp>
    </p:spTree>
    <p:extLst>
      <p:ext uri="{BB962C8B-B14F-4D97-AF65-F5344CB8AC3E}">
        <p14:creationId xmlns:p14="http://schemas.microsoft.com/office/powerpoint/2010/main" val="25928838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CSP</a:t>
            </a:r>
            <a:r>
              <a:rPr lang="en-US" b="0" baseline="0" dirty="0" smtClean="0"/>
              <a:t> is a rather old style of concurrency, created by Tony Hoare, now at Microsoft Research.  This style, which involves channels in which you can put, take, alternate data.  Go with go-routines and </a:t>
            </a:r>
            <a:r>
              <a:rPr lang="en-US" b="0" baseline="0" dirty="0" err="1" smtClean="0"/>
              <a:t>Clojure</a:t>
            </a:r>
            <a:r>
              <a:rPr lang="en-US" b="0" baseline="0" dirty="0" smtClean="0"/>
              <a:t> with </a:t>
            </a:r>
            <a:r>
              <a:rPr lang="en-US" b="0" baseline="0" dirty="0" err="1" smtClean="0"/>
              <a:t>core.async</a:t>
            </a:r>
            <a:r>
              <a:rPr lang="en-US" b="0" baseline="0" dirty="0" smtClean="0"/>
              <a:t> have adopted this style of concurrency.  In JavaScript, such libraries as </a:t>
            </a:r>
            <a:r>
              <a:rPr lang="en-US" b="0" baseline="0" dirty="0" err="1" smtClean="0"/>
              <a:t>js-csp</a:t>
            </a:r>
            <a:endParaRPr lang="en-US" b="0" dirty="0"/>
          </a:p>
        </p:txBody>
      </p:sp>
      <p:sp>
        <p:nvSpPr>
          <p:cNvPr id="4" name="Slide Number Placeholder 3"/>
          <p:cNvSpPr>
            <a:spLocks noGrp="1"/>
          </p:cNvSpPr>
          <p:nvPr>
            <p:ph type="sldNum" sz="quarter" idx="10"/>
          </p:nvPr>
        </p:nvSpPr>
        <p:spPr/>
        <p:txBody>
          <a:bodyPr/>
          <a:lstStyle/>
          <a:p>
            <a:fld id="{255C7CBB-A5BC-415B-AC87-1C6904020756}" type="slidenum">
              <a:rPr lang="en-US" smtClean="0"/>
              <a:t>28</a:t>
            </a:fld>
            <a:endParaRPr lang="en-US"/>
          </a:p>
        </p:txBody>
      </p:sp>
    </p:spTree>
    <p:extLst>
      <p:ext uri="{BB962C8B-B14F-4D97-AF65-F5344CB8AC3E}">
        <p14:creationId xmlns:p14="http://schemas.microsoft.com/office/powerpoint/2010/main" val="1884692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 personally?  I’m not a fan.  It</a:t>
            </a:r>
            <a:r>
              <a:rPr lang="en-US" baseline="0" dirty="0" smtClean="0"/>
              <a:t> doesn’t work for me.  Error handling is very manual, as is the disposal of resources, such as event handlers.  I find that more functional programming style fits my programming needs.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29</a:t>
            </a:fld>
            <a:endParaRPr lang="en-US"/>
          </a:p>
        </p:txBody>
      </p:sp>
    </p:spTree>
    <p:extLst>
      <p:ext uri="{BB962C8B-B14F-4D97-AF65-F5344CB8AC3E}">
        <p14:creationId xmlns:p14="http://schemas.microsoft.com/office/powerpoint/2010/main" val="3684059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talking about these concepts, the last thing I want to do is drag monads into a talk, nor will any category theory be harmed during this presentation.  And lastly, no, monads are not like burritos nor any other silly metaphor you can come up with.</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a:t>
            </a:fld>
            <a:endParaRPr lang="en-US"/>
          </a:p>
        </p:txBody>
      </p:sp>
    </p:spTree>
    <p:extLst>
      <p:ext uri="{BB962C8B-B14F-4D97-AF65-F5344CB8AC3E}">
        <p14:creationId xmlns:p14="http://schemas.microsoft.com/office/powerpoint/2010/main" val="13799140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great that we have generators and yield,</a:t>
            </a:r>
            <a:r>
              <a:rPr lang="en-US" baseline="0" dirty="0" smtClean="0"/>
              <a:t> but to me, it’s rather ugly, isn’t it?  Could we instead have an </a:t>
            </a:r>
            <a:r>
              <a:rPr lang="en-US" baseline="0" dirty="0" err="1" smtClean="0"/>
              <a:t>async</a:t>
            </a:r>
            <a:r>
              <a:rPr lang="en-US" baseline="0" dirty="0" smtClean="0"/>
              <a:t>/await style of programming to make it explicit for asynchronous programming?</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30</a:t>
            </a:fld>
            <a:endParaRPr lang="en-US"/>
          </a:p>
        </p:txBody>
      </p:sp>
    </p:spTree>
    <p:extLst>
      <p:ext uri="{BB962C8B-B14F-4D97-AF65-F5344CB8AC3E}">
        <p14:creationId xmlns:p14="http://schemas.microsoft.com/office/powerpoint/2010/main" val="2189744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answer is yes.  Luke Hoban proposed </a:t>
            </a:r>
            <a:r>
              <a:rPr lang="en-US" dirty="0" err="1" smtClean="0"/>
              <a:t>async</a:t>
            </a:r>
            <a:r>
              <a:rPr lang="en-US" dirty="0" smtClean="0"/>
              <a:t>/await for JavaScript and was accepted</a:t>
            </a:r>
            <a:r>
              <a:rPr lang="en-US" baseline="0" dirty="0" smtClean="0"/>
              <a:t> into Stage 1 for ES7.  This will currently work over promises or promise like contracts.  Suddenly, our contract looks a bit nicer as it’s explicit that it’s an </a:t>
            </a:r>
            <a:r>
              <a:rPr lang="en-US" baseline="0" dirty="0" err="1" smtClean="0"/>
              <a:t>async</a:t>
            </a:r>
            <a:r>
              <a:rPr lang="en-US" baseline="0" dirty="0" smtClean="0"/>
              <a:t> function.</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31</a:t>
            </a:fld>
            <a:endParaRPr lang="en-US"/>
          </a:p>
        </p:txBody>
      </p:sp>
    </p:spTree>
    <p:extLst>
      <p:ext uri="{BB962C8B-B14F-4D97-AF65-F5344CB8AC3E}">
        <p14:creationId xmlns:p14="http://schemas.microsoft.com/office/powerpoint/2010/main" val="39161858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talked about promises</a:t>
            </a:r>
            <a:r>
              <a:rPr lang="en-US" baseline="0" dirty="0" smtClean="0"/>
              <a:t>, observables and generators can do for us, what about stream processing?</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32</a:t>
            </a:fld>
            <a:endParaRPr lang="en-US"/>
          </a:p>
        </p:txBody>
      </p:sp>
    </p:spTree>
    <p:extLst>
      <p:ext uri="{BB962C8B-B14F-4D97-AF65-F5344CB8AC3E}">
        <p14:creationId xmlns:p14="http://schemas.microsoft.com/office/powerpoint/2010/main" val="5938033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streams come to mind, what’s the first thing people think of? Probably Node.</a:t>
            </a:r>
            <a:r>
              <a:rPr lang="en-US" baseline="0" dirty="0" smtClean="0"/>
              <a:t>  In the early days, however, all was not well in streams land, in fact they were pretty terrible.  </a:t>
            </a:r>
          </a:p>
          <a:p>
            <a:endParaRPr lang="en-US" baseline="0" dirty="0" smtClean="0"/>
          </a:p>
          <a:p>
            <a:r>
              <a:rPr lang="en-US" baseline="0" dirty="0" smtClean="0"/>
              <a:t>What you ended up with was something like this: click</a:t>
            </a:r>
            <a:endParaRPr lang="en-US" dirty="0" smtClean="0"/>
          </a:p>
          <a:p>
            <a:endParaRPr lang="en-US" dirty="0" smtClean="0"/>
          </a:p>
          <a:p>
            <a:r>
              <a:rPr lang="en-US" dirty="0" smtClean="0"/>
              <a:t>Node </a:t>
            </a:r>
            <a:r>
              <a:rPr lang="en-US" dirty="0" smtClean="0"/>
              <a:t>Streams 1</a:t>
            </a:r>
          </a:p>
          <a:p>
            <a:r>
              <a:rPr lang="en-US" dirty="0" smtClean="0"/>
              <a:t>http://nodejs.org/docs/v0.11.5/api/stream.html#stream_compatibility_with_older_node_versions</a:t>
            </a:r>
          </a:p>
          <a:p>
            <a:r>
              <a:rPr lang="en-US" dirty="0" smtClean="0"/>
              <a:t>https://github.com/substack/stream-handbook</a:t>
            </a:r>
          </a:p>
          <a:p>
            <a:r>
              <a:rPr lang="en-US" dirty="0" smtClean="0"/>
              <a:t>https://www.exponential.io/blog/nodeday-2014-state-of-node</a:t>
            </a:r>
          </a:p>
          <a:p>
            <a:r>
              <a:rPr lang="en-US" dirty="0" smtClean="0"/>
              <a:t>http://strongloop.com/strongblog/practical-examples-of-the-new-node-js-streams-api/</a:t>
            </a:r>
          </a:p>
          <a:p>
            <a:r>
              <a:rPr lang="en-US" dirty="0" smtClean="0"/>
              <a:t>http://blog.nodejs.org/2012/12/20/streams2/</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33</a:t>
            </a:fld>
            <a:endParaRPr lang="en-US"/>
          </a:p>
        </p:txBody>
      </p:sp>
    </p:spTree>
    <p:extLst>
      <p:ext uri="{BB962C8B-B14F-4D97-AF65-F5344CB8AC3E}">
        <p14:creationId xmlns:p14="http://schemas.microsoft.com/office/powerpoint/2010/main" val="2210764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Streams2</a:t>
            </a:r>
            <a:r>
              <a:rPr lang="en-US" baseline="0" dirty="0" smtClean="0"/>
              <a:t> came to the world and there was much rejoicing which went into the stable version 0.10. It could now support normal objects, if you cared to do such a thing.  They also introduced a flowing versus non-flowing mode which then helped with incremental reads, pausing and resuming.  And to make it a bit easier, they split out the streams into their own classes based upon what they were supposed to do.  </a:t>
            </a:r>
          </a:p>
          <a:p>
            <a:endParaRPr lang="en-US" baseline="0" dirty="0" smtClean="0"/>
          </a:p>
          <a:p>
            <a:r>
              <a:rPr lang="en-US" baseline="0" dirty="0" smtClean="0"/>
              <a:t>Then Streams 3 comes along, which I’m sure will go stable any minute now, which adds cork, uncork and _</a:t>
            </a:r>
            <a:r>
              <a:rPr lang="en-US" baseline="0" dirty="0" err="1" smtClean="0"/>
              <a:t>writev</a:t>
            </a:r>
            <a:r>
              <a:rPr lang="en-US" baseline="0" dirty="0" smtClean="0"/>
              <a:t> which basically allows for batched writes, which cuts down on some of the system calls.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34</a:t>
            </a:fld>
            <a:endParaRPr lang="en-US"/>
          </a:p>
        </p:txBody>
      </p:sp>
    </p:spTree>
    <p:extLst>
      <p:ext uri="{BB962C8B-B14F-4D97-AF65-F5344CB8AC3E}">
        <p14:creationId xmlns:p14="http://schemas.microsoft.com/office/powerpoint/2010/main" val="34228225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the WHATWG, through Domenic Denicola, is proposing the same kind of thing for the browsers as well.  Much like Node streams, they are mainly I/O focused and unicast in nature, one way in, one way out.</a:t>
            </a:r>
          </a:p>
          <a:p>
            <a:endParaRPr lang="en-US" baseline="0" dirty="0" smtClean="0"/>
          </a:p>
          <a:p>
            <a:r>
              <a:rPr lang="en-US" baseline="0" dirty="0" smtClean="0"/>
              <a:t>What if instead of just looking at low-level I/O, let’s look at the bigger picture.  What’s the more general idea underlying this kind of thing, that goes beyond I/O to encompass things like first-class events? </a:t>
            </a:r>
          </a:p>
        </p:txBody>
      </p:sp>
      <p:sp>
        <p:nvSpPr>
          <p:cNvPr id="4" name="Slide Number Placeholder 3"/>
          <p:cNvSpPr>
            <a:spLocks noGrp="1"/>
          </p:cNvSpPr>
          <p:nvPr>
            <p:ph type="sldNum" sz="quarter" idx="10"/>
          </p:nvPr>
        </p:nvSpPr>
        <p:spPr/>
        <p:txBody>
          <a:bodyPr/>
          <a:lstStyle/>
          <a:p>
            <a:fld id="{255C7CBB-A5BC-415B-AC87-1C6904020756}" type="slidenum">
              <a:rPr lang="en-US" smtClean="0"/>
              <a:t>35</a:t>
            </a:fld>
            <a:endParaRPr lang="en-US"/>
          </a:p>
        </p:txBody>
      </p:sp>
    </p:spTree>
    <p:extLst>
      <p:ext uri="{BB962C8B-B14F-4D97-AF65-F5344CB8AC3E}">
        <p14:creationId xmlns:p14="http://schemas.microsoft.com/office/powerpoint/2010/main" val="1463726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Oddly</a:t>
            </a:r>
            <a:r>
              <a:rPr lang="en-US" baseline="0" dirty="0" smtClean="0"/>
              <a:t> enough, the Dart language did just that, by implementing Futures and Streams into their </a:t>
            </a:r>
            <a:r>
              <a:rPr lang="en-US" baseline="0" dirty="0" err="1" smtClean="0"/>
              <a:t>async</a:t>
            </a:r>
            <a:r>
              <a:rPr lang="en-US" baseline="0" dirty="0" smtClean="0"/>
              <a:t> library.  Their streams both support file I/O, but also first class events.  Their design was heavily inspired by some of our work on the Reactive Extensions.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36</a:t>
            </a:fld>
            <a:endParaRPr lang="en-US"/>
          </a:p>
        </p:txBody>
      </p:sp>
    </p:spTree>
    <p:extLst>
      <p:ext uri="{BB962C8B-B14F-4D97-AF65-F5344CB8AC3E}">
        <p14:creationId xmlns:p14="http://schemas.microsoft.com/office/powerpoint/2010/main" val="1205701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a:t>
            </a:r>
            <a:r>
              <a:rPr lang="en-US" baseline="0" dirty="0" smtClean="0"/>
              <a:t> systems such as Observables handle backpressure? Good question.  The Reactive Streams effort is an effort to bring a common backpressure mechanism to streams. And guess what, we’re also involved.</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37</a:t>
            </a:fld>
            <a:endParaRPr lang="en-US"/>
          </a:p>
        </p:txBody>
      </p:sp>
    </p:spTree>
    <p:extLst>
      <p:ext uri="{BB962C8B-B14F-4D97-AF65-F5344CB8AC3E}">
        <p14:creationId xmlns:p14="http://schemas.microsoft.com/office/powerpoint/2010/main" val="1685524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term backpressure means a lot of things, you can either apply </a:t>
            </a:r>
            <a:r>
              <a:rPr lang="en-US" baseline="0" dirty="0" err="1" smtClean="0"/>
              <a:t>lossy</a:t>
            </a:r>
            <a:r>
              <a:rPr lang="en-US" baseline="0" dirty="0" smtClean="0"/>
              <a:t> or lossless ways of handling when the producer becomes too chatty.  Rx Observables support this through operators, and come version 2.4, we will be implementing </a:t>
            </a:r>
            <a:r>
              <a:rPr lang="en-US" baseline="0" dirty="0" err="1" smtClean="0"/>
              <a:t>implementing</a:t>
            </a:r>
            <a:r>
              <a:rPr lang="en-US" baseline="0" dirty="0" smtClean="0"/>
              <a:t> reactive streams in JavaScript with </a:t>
            </a:r>
            <a:r>
              <a:rPr lang="en-US" baseline="0" dirty="0" err="1" smtClean="0"/>
              <a:t>RxJS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38</a:t>
            </a:fld>
            <a:endParaRPr lang="en-US"/>
          </a:p>
        </p:txBody>
      </p:sp>
    </p:spTree>
    <p:extLst>
      <p:ext uri="{BB962C8B-B14F-4D97-AF65-F5344CB8AC3E}">
        <p14:creationId xmlns:p14="http://schemas.microsoft.com/office/powerpoint/2010/main" val="15374767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ahead, what else can we do?</a:t>
            </a:r>
            <a:r>
              <a:rPr lang="en-US" baseline="0" dirty="0" smtClean="0"/>
              <a:t> Where can we grow?  There is an effort underway by Jafar Husain from Netflix on TC39, the ECMAScript standardization committee, for </a:t>
            </a:r>
            <a:r>
              <a:rPr lang="en-US" baseline="0" dirty="0" err="1" smtClean="0"/>
              <a:t>async</a:t>
            </a:r>
            <a:r>
              <a:rPr lang="en-US" baseline="0" dirty="0" smtClean="0"/>
              <a:t> generators, the idea that we can treat </a:t>
            </a:r>
            <a:r>
              <a:rPr lang="en-US" baseline="0" dirty="0" err="1" smtClean="0"/>
              <a:t>async</a:t>
            </a:r>
            <a:r>
              <a:rPr lang="en-US" baseline="0" dirty="0" smtClean="0"/>
              <a:t> operations or events as first class </a:t>
            </a:r>
            <a:r>
              <a:rPr lang="en-US" baseline="0" dirty="0" err="1" smtClean="0"/>
              <a:t>iterables</a:t>
            </a:r>
            <a:r>
              <a:rPr lang="en-US" baseline="0" dirty="0" smtClean="0"/>
              <a:t>.  How cool would that be?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39</a:t>
            </a:fld>
            <a:endParaRPr lang="en-US"/>
          </a:p>
        </p:txBody>
      </p:sp>
    </p:spTree>
    <p:extLst>
      <p:ext uri="{BB962C8B-B14F-4D97-AF65-F5344CB8AC3E}">
        <p14:creationId xmlns:p14="http://schemas.microsoft.com/office/powerpoint/2010/main" val="3424354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might be wondering who I am.  Well, I’m a software engineer and self proclaimed open </a:t>
            </a:r>
            <a:r>
              <a:rPr lang="en-US" dirty="0" err="1" smtClean="0"/>
              <a:t>sourcerer</a:t>
            </a:r>
            <a:r>
              <a:rPr lang="en-US" dirty="0" smtClean="0"/>
              <a:t>.</a:t>
            </a:r>
            <a:r>
              <a:rPr lang="en-US" baseline="0" dirty="0" smtClean="0"/>
              <a:t>  I’m fairly unoriginal in my account names, so chances are if you find me on one, you’ll find me other places.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a:t>
            </a:fld>
            <a:endParaRPr lang="en-US"/>
          </a:p>
        </p:txBody>
      </p:sp>
    </p:spTree>
    <p:extLst>
      <p:ext uri="{BB962C8B-B14F-4D97-AF65-F5344CB8AC3E}">
        <p14:creationId xmlns:p14="http://schemas.microsoft.com/office/powerpoint/2010/main" val="3591123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Hopefully I gave you enough to think about when it comes to asynchronous and event-based programming to expand your horizons beyond callbacks and</a:t>
            </a:r>
            <a:r>
              <a:rPr lang="en-US" baseline="0" dirty="0" smtClean="0"/>
              <a:t> events.  I’d to chat with you about it afterwards.</a:t>
            </a:r>
          </a:p>
          <a:p>
            <a:endParaRPr lang="en-US" baseline="0" dirty="0" smtClean="0"/>
          </a:p>
          <a:p>
            <a:r>
              <a:rPr lang="en-US" baseline="0" dirty="0" smtClean="0"/>
              <a:t>Oh, and one more thing, if anyone wants an Rx sticker, come see me!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40</a:t>
            </a:fld>
            <a:endParaRPr lang="en-US"/>
          </a:p>
        </p:txBody>
      </p:sp>
    </p:spTree>
    <p:extLst>
      <p:ext uri="{BB962C8B-B14F-4D97-AF65-F5344CB8AC3E}">
        <p14:creationId xmlns:p14="http://schemas.microsoft.com/office/powerpoint/2010/main" val="3913911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I work for a small startup, not in the Silicon Valley, but in Redmond, Washington of all places.  And I’d like to think that I’m putting the metal back in Microsoft.  Yep, adding umlauts to anything makes it more metal!</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a:t>
            </a:fld>
            <a:endParaRPr lang="en-US"/>
          </a:p>
        </p:txBody>
      </p:sp>
    </p:spTree>
    <p:extLst>
      <p:ext uri="{BB962C8B-B14F-4D97-AF65-F5344CB8AC3E}">
        <p14:creationId xmlns:p14="http://schemas.microsoft.com/office/powerpoint/2010/main" val="2026399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work on a product called the Reactive Extensions, a language neutral</a:t>
            </a:r>
            <a:r>
              <a:rPr lang="en-US" baseline="0" dirty="0" smtClean="0"/>
              <a:t> approach to asynchronous and event based programming</a:t>
            </a:r>
            <a:r>
              <a:rPr lang="en-US" dirty="0" smtClean="0"/>
              <a:t>, which oddly enough comes up in this</a:t>
            </a:r>
            <a:r>
              <a:rPr lang="en-US" baseline="0" dirty="0" smtClean="0"/>
              <a:t> talk.  </a:t>
            </a:r>
          </a:p>
          <a:p>
            <a:endParaRPr lang="en-US" baseline="0" dirty="0" smtClean="0"/>
          </a:p>
          <a:p>
            <a:r>
              <a:rPr lang="en-US" baseline="0" dirty="0" smtClean="0"/>
              <a:t>Click – And yes, I am Matthew Podwysocki and I’m an Rx Pusher.</a:t>
            </a:r>
          </a:p>
          <a:p>
            <a:endParaRPr lang="en-US" baseline="0" dirty="0" smtClean="0"/>
          </a:p>
          <a:p>
            <a:r>
              <a:rPr lang="en-US" baseline="0" dirty="0" smtClean="0"/>
              <a:t>I’ve been working on the team since 2010, mostly focused on JavaScript and .NET, with a little bit of Ruby, trying to make all languages kick ass.  Check out our new website there with all the information forthcoming.</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6</a:t>
            </a:fld>
            <a:endParaRPr lang="en-US"/>
          </a:p>
        </p:txBody>
      </p:sp>
    </p:spTree>
    <p:extLst>
      <p:ext uri="{BB962C8B-B14F-4D97-AF65-F5344CB8AC3E}">
        <p14:creationId xmlns:p14="http://schemas.microsoft.com/office/powerpoint/2010/main" val="40288135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start us on our journey, let’s consider some quotes that will help us on our learning today.  They come from the former Prime Minister of the UK, Benjamin</a:t>
            </a:r>
            <a:r>
              <a:rPr lang="en-US" baseline="0" dirty="0" smtClean="0"/>
              <a:t> Disraeli who has some wise words for us all.</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7</a:t>
            </a:fld>
            <a:endParaRPr lang="en-US"/>
          </a:p>
        </p:txBody>
      </p:sp>
    </p:spTree>
    <p:extLst>
      <p:ext uri="{BB962C8B-B14F-4D97-AF65-F5344CB8AC3E}">
        <p14:creationId xmlns:p14="http://schemas.microsoft.com/office/powerpoint/2010/main" val="1514956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face it, asynchronous programming is annoying.  </a:t>
            </a:r>
            <a:r>
              <a:rPr lang="en-US" baseline="0" dirty="0" smtClean="0"/>
              <a:t>By </a:t>
            </a:r>
            <a:r>
              <a:rPr lang="en-US" baseline="0" dirty="0" smtClean="0"/>
              <a:t>themselves, asynchronous and event-based programming is fine as it is per runtime for doing one and only one thing.  But they’re ultimately different worlds.  Each of these cover its own part, Promises </a:t>
            </a:r>
            <a:r>
              <a:rPr lang="en-US" baseline="0" dirty="0" smtClean="0"/>
              <a:t>or callbacks for </a:t>
            </a:r>
            <a:r>
              <a:rPr lang="en-US" baseline="0" dirty="0" smtClean="0"/>
              <a:t>example for single values, and events for multiple values.  You wouldn’t use a promise over events that you might expect more than one.</a:t>
            </a:r>
          </a:p>
          <a:p>
            <a:endParaRPr lang="en-US" baseline="0" dirty="0" smtClean="0"/>
          </a:p>
          <a:p>
            <a:r>
              <a:rPr lang="en-US" baseline="0" dirty="0" smtClean="0"/>
              <a:t>To make this more concrete, say we need to make a web request to get some data, now let’s combine it with some user input from keystrokes which are events.  Now, what if we need to then add a timer so we don’t overload the service?  How do we do that?  </a:t>
            </a:r>
          </a:p>
          <a:p>
            <a:endParaRPr lang="en-US" baseline="0" dirty="0" smtClean="0"/>
          </a:p>
          <a:p>
            <a:r>
              <a:rPr lang="en-US" baseline="0" dirty="0" smtClean="0"/>
              <a:t>We just worked with three concepts here, promises, events and timers.</a:t>
            </a:r>
          </a:p>
          <a:p>
            <a:endParaRPr lang="en-US" baseline="0" dirty="0" smtClean="0"/>
          </a:p>
          <a:p>
            <a:r>
              <a:rPr lang="en-US" baseline="0" dirty="0" smtClean="0"/>
              <a:t>So, wouldn’t it be nice to have </a:t>
            </a:r>
            <a:r>
              <a:rPr lang="en-US" baseline="0" dirty="0" smtClean="0"/>
              <a:t>some unifying concepts over </a:t>
            </a:r>
            <a:r>
              <a:rPr lang="en-US" baseline="0" dirty="0" smtClean="0"/>
              <a:t>the entire space that we just described?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8</a:t>
            </a:fld>
            <a:endParaRPr lang="en-US"/>
          </a:p>
        </p:txBody>
      </p:sp>
    </p:spTree>
    <p:extLst>
      <p:ext uri="{BB962C8B-B14F-4D97-AF65-F5344CB8AC3E}">
        <p14:creationId xmlns:p14="http://schemas.microsoft.com/office/powerpoint/2010/main" val="3247738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problem</a:t>
            </a:r>
            <a:r>
              <a:rPr lang="en-US" baseline="0" dirty="0" smtClean="0"/>
              <a:t> around asynchronous and event-based programming became such a problem that a former US President, who is also known for his speech in which he said “</a:t>
            </a:r>
            <a:r>
              <a:rPr lang="en-US" baseline="0" dirty="0" err="1" smtClean="0"/>
              <a:t>Ich</a:t>
            </a:r>
            <a:r>
              <a:rPr lang="en-US" baseline="0" dirty="0" smtClean="0"/>
              <a:t> bin </a:t>
            </a:r>
            <a:r>
              <a:rPr lang="en-US" baseline="0" dirty="0" err="1" smtClean="0"/>
              <a:t>ein</a:t>
            </a:r>
            <a:r>
              <a:rPr lang="en-US" baseline="0" dirty="0" smtClean="0"/>
              <a:t> Berliner”, weighed in.  He said we choose to solve asynchronous programming and do other things, not because they are easy, but because they are hard.</a:t>
            </a:r>
          </a:p>
          <a:p>
            <a:endParaRPr lang="en-US" baseline="0" dirty="0" smtClean="0"/>
          </a:p>
          <a:p>
            <a:r>
              <a:rPr lang="en-US" baseline="0" dirty="0" smtClean="0"/>
              <a:t>Click – citation needed, argh.  Thank you Wikipedia!</a:t>
            </a:r>
            <a:endParaRPr lang="en-US" dirty="0" smtClean="0"/>
          </a:p>
          <a:p>
            <a:endParaRPr lang="en-US" dirty="0" smtClean="0"/>
          </a:p>
          <a:p>
            <a:r>
              <a:rPr lang="en-US" dirty="0" smtClean="0"/>
              <a:t>http</a:t>
            </a:r>
            <a:r>
              <a:rPr lang="en-US" dirty="0" smtClean="0"/>
              <a:t>://en.wikipedia.org/wiki/We_choose_to_go_to_the_Moon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9</a:t>
            </a:fld>
            <a:endParaRPr lang="en-US"/>
          </a:p>
        </p:txBody>
      </p:sp>
    </p:spTree>
    <p:extLst>
      <p:ext uri="{BB962C8B-B14F-4D97-AF65-F5344CB8AC3E}">
        <p14:creationId xmlns:p14="http://schemas.microsoft.com/office/powerpoint/2010/main" val="3431926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58977" y="2259484"/>
            <a:ext cx="10972800" cy="1143000"/>
          </a:xfrm>
          <a:prstGeom prst="rect">
            <a:avLst/>
          </a:prstGeom>
        </p:spPr>
        <p:txBody>
          <a:bodyPr/>
          <a:lstStyle>
            <a:lvl1pPr algn="ctr">
              <a:defRPr sz="4400">
                <a:solidFill>
                  <a:schemeClr val="tx1"/>
                </a:solidFill>
                <a:latin typeface="Franklin Gothic Demi Cond" panose="020B0706030402020204" pitchFamily="34" charset="0"/>
              </a:defRPr>
            </a:lvl1pPr>
          </a:lstStyle>
          <a:p>
            <a:r>
              <a:rPr lang="en-US" dirty="0" smtClean="0"/>
              <a:t>Click to edit Master title style</a:t>
            </a:r>
            <a:endParaRPr lang="en-GB" dirty="0"/>
          </a:p>
        </p:txBody>
      </p:sp>
      <p:sp>
        <p:nvSpPr>
          <p:cNvPr id="12" name="Text Placeholder 11"/>
          <p:cNvSpPr>
            <a:spLocks noGrp="1"/>
          </p:cNvSpPr>
          <p:nvPr>
            <p:ph type="body" sz="quarter" idx="10"/>
          </p:nvPr>
        </p:nvSpPr>
        <p:spPr>
          <a:xfrm>
            <a:off x="1392733" y="3716338"/>
            <a:ext cx="9505288" cy="720774"/>
          </a:xfrm>
          <a:prstGeom prst="rect">
            <a:avLst/>
          </a:prstGeom>
        </p:spPr>
        <p:txBody>
          <a:bodyPr/>
          <a:lstStyle>
            <a:lvl1pPr marL="0" indent="0" algn="ctr">
              <a:buNone/>
              <a:defRPr>
                <a:solidFill>
                  <a:schemeClr val="bg1">
                    <a:lumMod val="50000"/>
                  </a:schemeClr>
                </a:solidFill>
                <a:latin typeface="Franklin Gothic Demi" panose="020B07030201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2173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58977" y="2259484"/>
            <a:ext cx="10972800" cy="1143000"/>
          </a:xfrm>
          <a:prstGeom prst="rect">
            <a:avLst/>
          </a:prstGeom>
        </p:spPr>
        <p:txBody>
          <a:bodyPr/>
          <a:lstStyle>
            <a:lvl1pPr algn="l">
              <a:defRPr sz="4400">
                <a:solidFill>
                  <a:schemeClr val="tx1"/>
                </a:solidFill>
                <a:latin typeface="Franklin Gothic Demi Cond" panose="020B0706030402020204" pitchFamily="34" charset="0"/>
              </a:defRPr>
            </a:lvl1pPr>
          </a:lstStyle>
          <a:p>
            <a:r>
              <a:rPr lang="en-US" dirty="0" smtClean="0"/>
              <a:t>Demo</a:t>
            </a:r>
            <a:endParaRPr lang="en-GB" dirty="0"/>
          </a:p>
        </p:txBody>
      </p:sp>
      <p:sp>
        <p:nvSpPr>
          <p:cNvPr id="4" name="Rectangle 3"/>
          <p:cNvSpPr/>
          <p:nvPr userDrawn="1"/>
        </p:nvSpPr>
        <p:spPr>
          <a:xfrm>
            <a:off x="0" y="2259484"/>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Tree>
    <p:extLst>
      <p:ext uri="{BB962C8B-B14F-4D97-AF65-F5344CB8AC3E}">
        <p14:creationId xmlns:p14="http://schemas.microsoft.com/office/powerpoint/2010/main" val="4073216223"/>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426485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logo">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29"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hasCustomPrompt="1"/>
          </p:nvPr>
        </p:nvSpPr>
        <p:spPr>
          <a:xfrm>
            <a:off x="431371" y="1324708"/>
            <a:ext cx="10922429" cy="4852255"/>
          </a:xfrm>
          <a:prstGeom prst="rect">
            <a:avLst/>
          </a:prstGeom>
        </p:spPr>
        <p:txBody>
          <a:bodyPr/>
          <a:lstStyle>
            <a:lvl1pPr marL="0" indent="0">
              <a:buNone/>
              <a:defRPr sz="2400">
                <a:solidFill>
                  <a:schemeClr val="accent6"/>
                </a:solidFill>
                <a:latin typeface="Consolas" panose="020B0609020204030204" pitchFamily="49" charset="0"/>
                <a:cs typeface="Consolas" panose="020B0609020204030204" pitchFamily="49" charset="0"/>
              </a:defRPr>
            </a:lvl1pPr>
            <a:lvl2pPr>
              <a:defRPr>
                <a:solidFill>
                  <a:schemeClr val="bg2">
                    <a:lumMod val="90000"/>
                  </a:schemeClr>
                </a:solidFill>
                <a:latin typeface="Museo Sans 500" panose="02000000000000000000" pitchFamily="50" charset="0"/>
              </a:defRPr>
            </a:lvl2pPr>
            <a:lvl3pPr>
              <a:defRPr>
                <a:solidFill>
                  <a:schemeClr val="bg1">
                    <a:lumMod val="50000"/>
                  </a:schemeClr>
                </a:solidFill>
                <a:latin typeface="Museo Sans 500" panose="02000000000000000000" pitchFamily="50" charset="0"/>
              </a:defRPr>
            </a:lvl3pPr>
            <a:lvl4pPr>
              <a:defRPr>
                <a:solidFill>
                  <a:schemeClr val="bg1">
                    <a:lumMod val="50000"/>
                  </a:schemeClr>
                </a:solidFill>
                <a:latin typeface="Museo Sans 500" panose="02000000000000000000" pitchFamily="50" charset="0"/>
              </a:defRPr>
            </a:lvl4pPr>
            <a:lvl5pPr>
              <a:defRPr>
                <a:solidFill>
                  <a:schemeClr val="bg1">
                    <a:lumMod val="50000"/>
                  </a:schemeClr>
                </a:solidFill>
                <a:latin typeface="Museo Sans 500" panose="02000000000000000000" pitchFamily="50" charset="0"/>
              </a:defRPr>
            </a:lvl5pPr>
          </a:lstStyle>
          <a:p>
            <a:pPr lvl="0"/>
            <a:r>
              <a:rPr lang="en-US" dirty="0" smtClean="0"/>
              <a:t>Code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1141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148880"/>
      </p:ext>
    </p:extLst>
  </p:cSld>
  <p:clrMap bg1="lt1" tx1="dk1" bg2="lt2" tx2="dk2" accent1="accent1" accent2="accent2" accent3="accent3" accent4="accent4" accent5="accent5" accent6="accent6" hlink="hlink" folHlink="folHlink"/>
  <p:sldLayoutIdLst>
    <p:sldLayoutId id="2147483664" r:id="rId1"/>
    <p:sldLayoutId id="2147483671" r:id="rId2"/>
    <p:sldLayoutId id="2147483669" r:id="rId3"/>
    <p:sldLayoutId id="2147483672" r:id="rId4"/>
    <p:sldLayoutId id="2147483670" r:id="rId5"/>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3.gif"/></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4.gif"/></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6011"/>
            <a:ext cx="5227093" cy="6771989"/>
          </a:xfrm>
          <a:prstGeom prst="rect">
            <a:avLst/>
          </a:prstGeom>
        </p:spPr>
      </p:pic>
      <p:sp>
        <p:nvSpPr>
          <p:cNvPr id="2" name="Title 1"/>
          <p:cNvSpPr>
            <a:spLocks noGrp="1"/>
          </p:cNvSpPr>
          <p:nvPr>
            <p:ph type="title"/>
          </p:nvPr>
        </p:nvSpPr>
        <p:spPr>
          <a:xfrm>
            <a:off x="4844955" y="2259484"/>
            <a:ext cx="6786822" cy="1143000"/>
          </a:xfrm>
        </p:spPr>
        <p:txBody>
          <a:bodyPr/>
          <a:lstStyle/>
          <a:p>
            <a:r>
              <a:rPr lang="en-US" dirty="0" err="1" smtClean="0">
                <a:solidFill>
                  <a:schemeClr val="bg1"/>
                </a:solidFill>
              </a:rPr>
              <a:t>Async</a:t>
            </a:r>
            <a:r>
              <a:rPr lang="en-US" dirty="0" smtClean="0">
                <a:solidFill>
                  <a:schemeClr val="bg1"/>
                </a:solidFill>
              </a:rPr>
              <a:t> and Streaming JS</a:t>
            </a:r>
            <a:br>
              <a:rPr lang="en-US" dirty="0" smtClean="0">
                <a:solidFill>
                  <a:schemeClr val="bg1"/>
                </a:solidFill>
              </a:rPr>
            </a:br>
            <a:r>
              <a:rPr lang="en-US" dirty="0" smtClean="0">
                <a:solidFill>
                  <a:schemeClr val="bg1"/>
                </a:solidFill>
              </a:rPr>
              <a:t>Are We doing it wrong?</a:t>
            </a:r>
            <a:endParaRPr lang="en-US" dirty="0">
              <a:solidFill>
                <a:schemeClr val="bg1"/>
              </a:solidFill>
            </a:endParaRPr>
          </a:p>
        </p:txBody>
      </p:sp>
      <p:sp>
        <p:nvSpPr>
          <p:cNvPr id="5" name="Text Placeholder 2"/>
          <p:cNvSpPr>
            <a:spLocks noGrp="1"/>
          </p:cNvSpPr>
          <p:nvPr>
            <p:ph type="body" sz="quarter" idx="10"/>
          </p:nvPr>
        </p:nvSpPr>
        <p:spPr>
          <a:xfrm>
            <a:off x="5693298" y="5215570"/>
            <a:ext cx="5938479" cy="720774"/>
          </a:xfrm>
        </p:spPr>
        <p:txBody>
          <a:bodyPr/>
          <a:lstStyle/>
          <a:p>
            <a:pPr algn="l"/>
            <a:r>
              <a:rPr lang="en-US" sz="2400" dirty="0" smtClean="0">
                <a:solidFill>
                  <a:schemeClr val="bg1">
                    <a:lumMod val="85000"/>
                  </a:schemeClr>
                </a:solidFill>
                <a:latin typeface="Franklin Gothic Demi Cond" panose="020B0706030402020204" pitchFamily="34" charset="0"/>
              </a:rPr>
              <a:t>Matthew Podwysocki	@</a:t>
            </a:r>
            <a:r>
              <a:rPr lang="en-US" sz="2400" dirty="0" err="1" smtClean="0">
                <a:solidFill>
                  <a:schemeClr val="bg1">
                    <a:lumMod val="85000"/>
                  </a:schemeClr>
                </a:solidFill>
                <a:latin typeface="Franklin Gothic Demi Cond" panose="020B0706030402020204" pitchFamily="34" charset="0"/>
              </a:rPr>
              <a:t>mattpodwysocki</a:t>
            </a:r>
            <a:r>
              <a:rPr lang="en-US" sz="2400" dirty="0" smtClean="0">
                <a:solidFill>
                  <a:schemeClr val="bg1">
                    <a:lumMod val="85000"/>
                  </a:schemeClr>
                </a:solidFill>
                <a:latin typeface="Franklin Gothic Demi Cond" panose="020B0706030402020204" pitchFamily="34" charset="0"/>
              </a:rPr>
              <a:t/>
            </a:r>
            <a:br>
              <a:rPr lang="en-US" sz="2400" dirty="0" smtClean="0">
                <a:solidFill>
                  <a:schemeClr val="bg1">
                    <a:lumMod val="85000"/>
                  </a:schemeClr>
                </a:solidFill>
                <a:latin typeface="Franklin Gothic Demi Cond" panose="020B0706030402020204" pitchFamily="34" charset="0"/>
              </a:rPr>
            </a:br>
            <a:r>
              <a:rPr lang="en-US" sz="2400" dirty="0" smtClean="0">
                <a:solidFill>
                  <a:schemeClr val="bg1">
                    <a:lumMod val="85000"/>
                  </a:schemeClr>
                </a:solidFill>
                <a:latin typeface="Franklin Gothic Demi Cond" panose="020B0706030402020204" pitchFamily="34" charset="0"/>
              </a:rPr>
              <a:t/>
            </a:r>
            <a:br>
              <a:rPr lang="en-US" sz="2400" dirty="0" smtClean="0">
                <a:solidFill>
                  <a:schemeClr val="bg1">
                    <a:lumMod val="85000"/>
                  </a:schemeClr>
                </a:solidFill>
                <a:latin typeface="Franklin Gothic Demi Cond" panose="020B0706030402020204" pitchFamily="34" charset="0"/>
              </a:rPr>
            </a:br>
            <a:r>
              <a:rPr lang="en-US" sz="2400" u="sng" dirty="0" smtClean="0">
                <a:solidFill>
                  <a:schemeClr val="bg1">
                    <a:lumMod val="85000"/>
                  </a:schemeClr>
                </a:solidFill>
                <a:latin typeface="Franklin Gothic Demi Cond" panose="020B0706030402020204" pitchFamily="34" charset="0"/>
              </a:rPr>
              <a:t>github.com/</a:t>
            </a:r>
            <a:r>
              <a:rPr lang="en-US" sz="2400" u="sng" dirty="0" err="1" smtClean="0">
                <a:solidFill>
                  <a:schemeClr val="bg1">
                    <a:lumMod val="85000"/>
                  </a:schemeClr>
                </a:solidFill>
                <a:latin typeface="Franklin Gothic Demi Cond" panose="020B0706030402020204" pitchFamily="34" charset="0"/>
              </a:rPr>
              <a:t>mattpodwysocki</a:t>
            </a:r>
            <a:r>
              <a:rPr lang="en-US" sz="2400" u="sng" dirty="0" smtClean="0">
                <a:solidFill>
                  <a:schemeClr val="bg1">
                    <a:lumMod val="85000"/>
                  </a:schemeClr>
                </a:solidFill>
                <a:latin typeface="Franklin Gothic Demi Cond" panose="020B0706030402020204" pitchFamily="34" charset="0"/>
              </a:rPr>
              <a:t>/jsconfeu-2014</a:t>
            </a:r>
            <a:endParaRPr lang="en-US" sz="2400" u="sng" dirty="0" smtClean="0">
              <a:solidFill>
                <a:schemeClr val="bg1">
                  <a:lumMod val="85000"/>
                </a:schemeClr>
              </a:solidFill>
              <a:latin typeface="Franklin Gothic Demi Cond" panose="020B0706030402020204" pitchFamily="34" charset="0"/>
            </a:endParaRPr>
          </a:p>
          <a:p>
            <a:pPr algn="l"/>
            <a:r>
              <a:rPr lang="en-US" sz="1200" dirty="0" smtClean="0">
                <a:solidFill>
                  <a:schemeClr val="bg1">
                    <a:lumMod val="85000"/>
                  </a:schemeClr>
                </a:solidFill>
                <a:latin typeface="Franklin Gothic Demi Cond" panose="020B0706030402020204" pitchFamily="34" charset="0"/>
              </a:rPr>
              <a:t/>
            </a:r>
            <a:br>
              <a:rPr lang="en-US" sz="1200" dirty="0" smtClean="0">
                <a:solidFill>
                  <a:schemeClr val="bg1">
                    <a:lumMod val="85000"/>
                  </a:schemeClr>
                </a:solidFill>
                <a:latin typeface="Franklin Gothic Demi Cond" panose="020B0706030402020204" pitchFamily="34" charset="0"/>
              </a:rPr>
            </a:br>
            <a:endParaRPr lang="en-US" sz="1200" dirty="0" smtClean="0">
              <a:solidFill>
                <a:schemeClr val="bg1">
                  <a:lumMod val="85000"/>
                </a:schemeClr>
              </a:solidFill>
              <a:latin typeface="Franklin Gothic Demi Cond" panose="020B0706030402020204" pitchFamily="34" charset="0"/>
            </a:endParaRPr>
          </a:p>
          <a:p>
            <a:pPr algn="l"/>
            <a:endParaRPr lang="en-US" sz="2400" dirty="0" smtClean="0">
              <a:solidFill>
                <a:schemeClr val="bg1">
                  <a:lumMod val="85000"/>
                </a:schemeClr>
              </a:solidFill>
              <a:latin typeface="Franklin Gothic Demi Cond" panose="020B0706030402020204" pitchFamily="34" charset="0"/>
            </a:endParaRPr>
          </a:p>
        </p:txBody>
      </p:sp>
    </p:spTree>
    <p:extLst>
      <p:ext uri="{BB962C8B-B14F-4D97-AF65-F5344CB8AC3E}">
        <p14:creationId xmlns:p14="http://schemas.microsoft.com/office/powerpoint/2010/main" val="195949838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Callback Hell</a:t>
            </a:r>
            <a:endParaRPr lang="en-US" dirty="0"/>
          </a:p>
        </p:txBody>
      </p:sp>
      <p:sp>
        <p:nvSpPr>
          <p:cNvPr id="3" name="Content Placeholder 2"/>
          <p:cNvSpPr>
            <a:spLocks noGrp="1"/>
          </p:cNvSpPr>
          <p:nvPr>
            <p:ph idx="1"/>
          </p:nvPr>
        </p:nvSpPr>
        <p:spPr/>
        <p:txBody>
          <a:bodyPr>
            <a:noAutofit/>
          </a:bodyPr>
          <a:lstStyle/>
          <a:p>
            <a:pPr marL="45720" indent="0">
              <a:buNone/>
            </a:pPr>
            <a:r>
              <a:rPr lang="en-US" sz="1400" b="1" dirty="0">
                <a:solidFill>
                  <a:srgbClr val="0070C0"/>
                </a:solidFill>
                <a:latin typeface="Consolas"/>
                <a:cs typeface="Consolas"/>
              </a:rPr>
              <a:t>f</a:t>
            </a:r>
            <a:r>
              <a:rPr lang="en-US" sz="1400" b="1" dirty="0" smtClean="0">
                <a:solidFill>
                  <a:srgbClr val="0070C0"/>
                </a:solidFill>
                <a:latin typeface="Consolas"/>
                <a:cs typeface="Consolas"/>
              </a:rPr>
              <a:t>unction</a:t>
            </a:r>
            <a:r>
              <a:rPr lang="en-US" sz="1400" b="1" dirty="0" smtClean="0">
                <a:solidFill>
                  <a:schemeClr val="tx1"/>
                </a:solidFill>
                <a:latin typeface="Consolas"/>
                <a:cs typeface="Consolas"/>
              </a:rPr>
              <a:t> play(</a:t>
            </a:r>
            <a:r>
              <a:rPr lang="en-US" sz="1400" b="1" dirty="0" err="1" smtClean="0">
                <a:solidFill>
                  <a:schemeClr val="tx1"/>
                </a:solidFill>
                <a:latin typeface="Consolas"/>
                <a:cs typeface="Consolas"/>
              </a:rPr>
              <a:t>movieId</a:t>
            </a:r>
            <a:r>
              <a:rPr lang="en-US" sz="1400" b="1" dirty="0" smtClean="0">
                <a:solidFill>
                  <a:schemeClr val="tx1"/>
                </a:solidFill>
                <a:latin typeface="Consolas"/>
                <a:cs typeface="Consolas"/>
              </a:rPr>
              <a:t>, callback) {</a:t>
            </a:r>
          </a:p>
          <a:p>
            <a:pPr marL="45720" indent="0">
              <a:buNone/>
            </a:pPr>
            <a:r>
              <a:rPr lang="en-US" sz="1400" b="1" dirty="0" smtClean="0">
                <a:solidFill>
                  <a:schemeClr val="tx1"/>
                </a:solidFill>
                <a:latin typeface="Consolas"/>
                <a:cs typeface="Consolas"/>
              </a:rPr>
              <a:t>    </a:t>
            </a:r>
            <a:r>
              <a:rPr lang="en-US" sz="1400" b="1" dirty="0" err="1" smtClean="0">
                <a:solidFill>
                  <a:srgbClr val="0070C0"/>
                </a:solidFill>
                <a:latin typeface="Consolas"/>
                <a:cs typeface="Consolas"/>
              </a:rPr>
              <a:t>var</a:t>
            </a:r>
            <a:r>
              <a:rPr lang="en-US" sz="1400" b="1" dirty="0" smtClean="0">
                <a:solidFill>
                  <a:srgbClr val="0070C0"/>
                </a:solidFill>
                <a:latin typeface="Consolas"/>
                <a:cs typeface="Consolas"/>
              </a:rPr>
              <a:t> </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a:solidFill>
                  <a:schemeClr val="tx1"/>
                </a:solidFill>
                <a:latin typeface="Consolas"/>
                <a:cs typeface="Consolas"/>
              </a:rPr>
              <a:t>,</a:t>
            </a:r>
            <a:endParaRPr lang="en-US" sz="1400" b="1" dirty="0" smtClean="0">
              <a:solidFill>
                <a:schemeClr val="tx1"/>
              </a:solidFill>
              <a:latin typeface="Consolas"/>
              <a:cs typeface="Consolas"/>
            </a:endParaRP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 = </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 {</a:t>
            </a:r>
          </a:p>
          <a:p>
            <a:pPr marL="45720" indent="0">
              <a:buNone/>
            </a:pPr>
            <a:r>
              <a:rPr lang="en-US" sz="1400" b="1" dirty="0" smtClean="0">
                <a:solidFill>
                  <a:schemeClr val="tx1"/>
                </a:solidFill>
                <a:latin typeface="Consolas"/>
                <a:cs typeface="Consolas"/>
              </a:rPr>
              <a:t>            </a:t>
            </a:r>
            <a:r>
              <a:rPr lang="en-US" sz="1400" b="1" dirty="0" smtClean="0">
                <a:solidFill>
                  <a:srgbClr val="0070C0"/>
                </a:solidFill>
                <a:latin typeface="Consolas"/>
                <a:cs typeface="Consolas"/>
              </a:rPr>
              <a:t>if</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 {</a:t>
            </a:r>
          </a:p>
          <a:p>
            <a:pPr marL="45720"/>
            <a:r>
              <a:rPr lang="en-US" sz="1400" b="1" dirty="0">
                <a:solidFill>
                  <a:schemeClr val="tx1"/>
                </a:solidFill>
                <a:latin typeface="Consolas"/>
                <a:cs typeface="Consolas"/>
              </a:rPr>
              <a:t> </a:t>
            </a:r>
            <a:r>
              <a:rPr lang="en-US" sz="1400" b="1" dirty="0" smtClean="0">
                <a:solidFill>
                  <a:schemeClr val="tx1"/>
                </a:solidFill>
                <a:latin typeface="Consolas"/>
                <a:cs typeface="Consolas"/>
              </a:rPr>
              <a:t>                </a:t>
            </a:r>
            <a:r>
              <a:rPr lang="en-US" sz="1400" b="1" dirty="0">
                <a:solidFill>
                  <a:schemeClr val="tx1"/>
                </a:solidFill>
                <a:latin typeface="Consolas"/>
                <a:cs typeface="Consolas"/>
              </a:rPr>
              <a:t>callback(</a:t>
            </a:r>
            <a:r>
              <a:rPr lang="en-US" sz="1400" b="1" dirty="0" err="1">
                <a:solidFill>
                  <a:schemeClr val="tx1"/>
                </a:solidFill>
                <a:latin typeface="Consolas"/>
                <a:cs typeface="Consolas"/>
              </a:rPr>
              <a:t>playError</a:t>
            </a:r>
            <a:r>
              <a:rPr lang="en-US" sz="1400" b="1" dirty="0">
                <a:solidFill>
                  <a:schemeClr val="tx1"/>
                </a:solidFill>
                <a:latin typeface="Consolas"/>
                <a:cs typeface="Consolas"/>
              </a:rPr>
              <a:t>);</a:t>
            </a:r>
            <a:endParaRPr lang="en-US" sz="1400" b="1" dirty="0" smtClean="0">
              <a:solidFill>
                <a:schemeClr val="tx1"/>
              </a:solidFill>
              <a:latin typeface="Consolas"/>
              <a:cs typeface="Consolas"/>
            </a:endParaRP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 </a:t>
            </a:r>
            <a:r>
              <a:rPr lang="en-US" sz="1400" b="1" dirty="0" smtClean="0">
                <a:solidFill>
                  <a:srgbClr val="0070C0"/>
                </a:solidFill>
                <a:latin typeface="Consolas"/>
                <a:cs typeface="Consolas"/>
              </a:rPr>
              <a:t>else if </a:t>
            </a:r>
            <a:r>
              <a:rPr lang="en-US" sz="1400" b="1" dirty="0" smtClean="0">
                <a:solidFill>
                  <a:schemeClr val="tx1"/>
                </a:solidFill>
                <a:latin typeface="Consolas"/>
                <a:cs typeface="Consolas"/>
              </a:rPr>
              <a:t>(</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&amp;&amp; </a:t>
            </a:r>
            <a:r>
              <a:rPr lang="en-US" sz="1400" b="1" dirty="0" err="1" smtClean="0">
                <a:solidFill>
                  <a:schemeClr val="tx1"/>
                </a:solidFill>
                <a:latin typeface="Consolas"/>
                <a:cs typeface="Consolas"/>
              </a:rPr>
              <a:t>player.initialized</a:t>
            </a:r>
            <a:r>
              <a:rPr lang="en-US" sz="1400" b="1" dirty="0" smtClean="0">
                <a:solidFill>
                  <a:schemeClr val="tx1"/>
                </a:solidFill>
                <a:latin typeface="Consolas"/>
                <a:cs typeface="Consolas"/>
              </a:rPr>
              <a:t>) {</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callback(null, ticket);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r>
              <a:rPr lang="en-US" sz="1400" b="1" dirty="0" smtClean="0">
                <a:solidFill>
                  <a:srgbClr val="0070C0"/>
                </a:solidFill>
                <a:latin typeface="Consolas"/>
                <a:cs typeface="Consolas"/>
              </a:rPr>
              <a:t>if</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player.initialized</a:t>
            </a: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player.init</a:t>
            </a:r>
            <a:r>
              <a:rPr lang="en-US" sz="1400" b="1" dirty="0" smtClean="0">
                <a:solidFill>
                  <a:schemeClr val="tx1"/>
                </a:solidFill>
                <a:latin typeface="Consolas"/>
                <a:cs typeface="Consolas"/>
              </a:rPr>
              <a:t>(</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(error)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playError</a:t>
            </a:r>
            <a:r>
              <a:rPr lang="en-US" sz="1400" b="1" dirty="0" smtClean="0">
                <a:solidFill>
                  <a:schemeClr val="tx1"/>
                </a:solidFill>
                <a:latin typeface="Consolas"/>
                <a:cs typeface="Consolas"/>
              </a:rPr>
              <a:t> = error;</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   </a:t>
            </a:r>
            <a:endParaRPr lang="en-US" sz="1400" b="1" dirty="0">
              <a:solidFill>
                <a:schemeClr val="tx1"/>
              </a:solidFill>
              <a:latin typeface="Consolas"/>
              <a:cs typeface="Consolas"/>
            </a:endParaRP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authorizeMovie</a:t>
            </a:r>
            <a:r>
              <a:rPr lang="en-US" sz="1400" b="1" dirty="0" smtClean="0">
                <a:solidFill>
                  <a:schemeClr val="tx1"/>
                </a:solidFill>
                <a:latin typeface="Consolas"/>
                <a:cs typeface="Consolas"/>
              </a:rPr>
              <a:t>( </a:t>
            </a:r>
            <a:r>
              <a:rPr lang="en-US" sz="1400" b="1" dirty="0" smtClean="0">
                <a:solidFill>
                  <a:srgbClr val="0070C0"/>
                </a:solidFill>
                <a:latin typeface="Consolas"/>
                <a:cs typeface="Consolas"/>
              </a:rPr>
              <a:t>function</a:t>
            </a:r>
            <a:r>
              <a:rPr lang="en-US" sz="1400" b="1" dirty="0" smtClean="0">
                <a:solidFill>
                  <a:schemeClr val="tx1"/>
                </a:solidFill>
                <a:latin typeface="Consolas"/>
                <a:cs typeface="Consolas"/>
              </a:rPr>
              <a:t> (error, ticket) {</a:t>
            </a:r>
          </a:p>
          <a:p>
            <a:pPr marL="45720" indent="0">
              <a:buNone/>
            </a:pPr>
            <a:r>
              <a:rPr lang="en-US" sz="1400" b="1" dirty="0" smtClean="0">
                <a:solidFill>
                  <a:schemeClr val="tx1"/>
                </a:solidFill>
                <a:latin typeface="Consolas"/>
                <a:cs typeface="Consolas"/>
              </a:rPr>
              <a:t>       </a:t>
            </a:r>
            <a:r>
              <a:rPr lang="en-US" sz="1400" b="1" dirty="0">
                <a:solidFill>
                  <a:schemeClr val="tx1"/>
                </a:solidFill>
                <a:latin typeface="Consolas"/>
                <a:cs typeface="Consolas"/>
              </a:rPr>
              <a:t> </a:t>
            </a:r>
            <a:r>
              <a:rPr lang="en-US" sz="1400" b="1" dirty="0" err="1">
                <a:solidFill>
                  <a:schemeClr val="tx1"/>
                </a:solidFill>
                <a:latin typeface="Consolas"/>
                <a:cs typeface="Consolas"/>
              </a:rPr>
              <a:t>playError</a:t>
            </a:r>
            <a:r>
              <a:rPr lang="en-US" sz="1400" b="1" dirty="0">
                <a:solidFill>
                  <a:schemeClr val="tx1"/>
                </a:solidFill>
                <a:latin typeface="Consolas"/>
                <a:cs typeface="Consolas"/>
              </a:rPr>
              <a:t> = error</a:t>
            </a:r>
            <a:r>
              <a:rPr lang="en-US" sz="1400" b="1" dirty="0" smtClean="0">
                <a:solidFill>
                  <a:schemeClr val="tx1"/>
                </a:solidFill>
                <a:latin typeface="Consolas"/>
                <a:cs typeface="Consolas"/>
              </a:rPr>
              <a:t>;</a:t>
            </a:r>
          </a:p>
          <a:p>
            <a:pPr marL="45720" indent="0">
              <a:buNone/>
            </a:pPr>
            <a:r>
              <a:rPr lang="en-US" sz="1400" b="1" dirty="0">
                <a:solidFill>
                  <a:schemeClr val="tx1"/>
                </a:solidFill>
                <a:latin typeface="Consolas"/>
                <a:cs typeface="Consolas"/>
              </a:rPr>
              <a:t> </a:t>
            </a:r>
            <a:r>
              <a:rPr lang="en-US" sz="1400" b="1" dirty="0" smtClean="0">
                <a:solidFill>
                  <a:schemeClr val="tx1"/>
                </a:solidFill>
                <a:latin typeface="Consolas"/>
                <a:cs typeface="Consolas"/>
              </a:rPr>
              <a:t>       </a:t>
            </a:r>
            <a:r>
              <a:rPr lang="en-US" sz="1400" b="1" dirty="0" err="1" smtClean="0">
                <a:solidFill>
                  <a:schemeClr val="tx1"/>
                </a:solidFill>
                <a:latin typeface="Consolas"/>
                <a:cs typeface="Consolas"/>
              </a:rPr>
              <a:t>movieTicket</a:t>
            </a:r>
            <a:r>
              <a:rPr lang="en-US" sz="1400" b="1" dirty="0" smtClean="0">
                <a:solidFill>
                  <a:schemeClr val="tx1"/>
                </a:solidFill>
                <a:latin typeface="Consolas"/>
                <a:cs typeface="Consolas"/>
              </a:rPr>
              <a:t> = ticket;</a:t>
            </a:r>
            <a:endParaRPr lang="en-US" sz="1400" b="1" dirty="0">
              <a:solidFill>
                <a:schemeClr val="tx1"/>
              </a:solidFill>
              <a:latin typeface="Consolas"/>
              <a:cs typeface="Consolas"/>
            </a:endParaRPr>
          </a:p>
          <a:p>
            <a:pPr marL="45720" indent="0">
              <a:buNone/>
            </a:pPr>
            <a:r>
              <a:rPr lang="en-US" sz="1400" b="1" dirty="0">
                <a:solidFill>
                  <a:schemeClr val="tx1"/>
                </a:solidFill>
                <a:latin typeface="Consolas"/>
                <a:cs typeface="Consolas"/>
              </a:rPr>
              <a:t>        </a:t>
            </a:r>
            <a:r>
              <a:rPr lang="en-US" sz="1400" b="1" dirty="0" err="1" smtClean="0">
                <a:solidFill>
                  <a:schemeClr val="tx1"/>
                </a:solidFill>
                <a:latin typeface="Consolas"/>
                <a:cs typeface="Consolas"/>
              </a:rPr>
              <a:t>tryFinish</a:t>
            </a:r>
            <a:r>
              <a:rPr lang="en-US" sz="1400" b="1" dirty="0" smtClean="0">
                <a:solidFill>
                  <a:schemeClr val="tx1"/>
                </a:solidFill>
                <a:latin typeface="Consolas"/>
                <a:cs typeface="Consolas"/>
              </a:rPr>
              <a:t>(</a:t>
            </a:r>
            <a:r>
              <a:rPr lang="en-US" sz="1400" b="1" dirty="0">
                <a:solidFill>
                  <a:schemeClr val="tx1"/>
                </a:solidFill>
                <a:latin typeface="Consolas"/>
                <a:cs typeface="Consolas"/>
              </a:rPr>
              <a:t>);   </a:t>
            </a:r>
          </a:p>
          <a:p>
            <a:pPr marL="45720" indent="0">
              <a:buNone/>
            </a:pPr>
            <a:r>
              <a:rPr lang="en-US" sz="1400" b="1" dirty="0" smtClean="0">
                <a:solidFill>
                  <a:schemeClr val="tx1"/>
                </a:solidFill>
                <a:latin typeface="Consolas"/>
                <a:cs typeface="Consolas"/>
              </a:rPr>
              <a:t>    });</a:t>
            </a:r>
          </a:p>
          <a:p>
            <a:pPr marL="45720" indent="0">
              <a:buNone/>
            </a:pPr>
            <a:r>
              <a:rPr lang="en-US" sz="1400" b="1" dirty="0" smtClean="0">
                <a:solidFill>
                  <a:schemeClr val="tx1"/>
                </a:solidFill>
                <a:latin typeface="Consolas"/>
                <a:cs typeface="Consolas"/>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0436" y="1324708"/>
            <a:ext cx="4852995" cy="3355732"/>
          </a:xfrm>
          <a:prstGeom prst="rect">
            <a:avLst/>
          </a:prstGeom>
        </p:spPr>
      </p:pic>
    </p:spTree>
    <p:extLst>
      <p:ext uri="{BB962C8B-B14F-4D97-AF65-F5344CB8AC3E}">
        <p14:creationId xmlns:p14="http://schemas.microsoft.com/office/powerpoint/2010/main" val="1449281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747111"/>
            <a:ext cx="7800109" cy="5200072"/>
          </a:xfrm>
        </p:spPr>
      </p:pic>
    </p:spTree>
    <p:extLst>
      <p:ext uri="{BB962C8B-B14F-4D97-AF65-F5344CB8AC3E}">
        <p14:creationId xmlns:p14="http://schemas.microsoft.com/office/powerpoint/2010/main" val="290344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 and the Enemy of the State</a:t>
            </a:r>
            <a:endParaRPr lang="en-US" dirty="0"/>
          </a:p>
        </p:txBody>
      </p:sp>
      <p:sp>
        <p:nvSpPr>
          <p:cNvPr id="3" name="Content Placeholder 2"/>
          <p:cNvSpPr>
            <a:spLocks noGrp="1"/>
          </p:cNvSpPr>
          <p:nvPr>
            <p:ph idx="1"/>
          </p:nvPr>
        </p:nvSpPr>
        <p:spPr>
          <a:xfrm>
            <a:off x="431372" y="1324708"/>
            <a:ext cx="5327984" cy="4852255"/>
          </a:xfrm>
        </p:spPr>
        <p:txBody>
          <a:bodyPr>
            <a:noAutofit/>
          </a:bodyPr>
          <a:lstStyle/>
          <a:p>
            <a:pPr marL="45720"/>
            <a:r>
              <a:rPr lang="en-US" sz="1400" b="1" dirty="0">
                <a:solidFill>
                  <a:srgbClr val="0070C0"/>
                </a:solidFill>
                <a:latin typeface="Consolas"/>
                <a:cs typeface="Consolas"/>
              </a:rPr>
              <a:t>var</a:t>
            </a:r>
            <a:r>
              <a:rPr lang="en-US" sz="1400" b="1" dirty="0">
                <a:solidFill>
                  <a:schemeClr val="tx1"/>
                </a:solidFill>
                <a:latin typeface="Consolas"/>
                <a:cs typeface="Consolas"/>
              </a:rPr>
              <a:t> </a:t>
            </a:r>
            <a:r>
              <a:rPr lang="en-US" sz="1400" b="1" dirty="0" err="1">
                <a:solidFill>
                  <a:schemeClr val="tx1"/>
                </a:solidFill>
                <a:latin typeface="Consolas"/>
                <a:cs typeface="Consolas"/>
              </a:rPr>
              <a:t>isDown</a:t>
            </a:r>
            <a:r>
              <a:rPr lang="en-US" sz="1400" b="1" dirty="0">
                <a:solidFill>
                  <a:schemeClr val="tx1"/>
                </a:solidFill>
                <a:latin typeface="Consolas"/>
                <a:cs typeface="Consolas"/>
              </a:rPr>
              <a:t> = </a:t>
            </a:r>
            <a:r>
              <a:rPr lang="en-US" sz="1400" b="1" dirty="0">
                <a:solidFill>
                  <a:srgbClr val="0070C0"/>
                </a:solidFill>
                <a:latin typeface="Consolas"/>
                <a:cs typeface="Consolas"/>
              </a:rPr>
              <a:t>false</a:t>
            </a:r>
            <a:r>
              <a:rPr lang="en-US" sz="1400" b="1" dirty="0">
                <a:solidFill>
                  <a:schemeClr val="tx1"/>
                </a:solidFill>
                <a:latin typeface="Consolas"/>
                <a:cs typeface="Consolas"/>
              </a:rPr>
              <a:t>, state;</a:t>
            </a:r>
          </a:p>
          <a:p>
            <a:pPr marL="45720"/>
            <a:endParaRPr lang="en-US" sz="1400" b="1" dirty="0">
              <a:solidFill>
                <a:schemeClr val="tx1"/>
              </a:solidFill>
              <a:latin typeface="Consolas"/>
              <a:cs typeface="Consolas"/>
            </a:endParaRPr>
          </a:p>
          <a:p>
            <a:pPr marL="45720"/>
            <a:r>
              <a:rPr lang="en-US" sz="1400" b="1" dirty="0">
                <a:solidFill>
                  <a:srgbClr val="0070C0"/>
                </a:solidFill>
                <a:latin typeface="Consolas"/>
                <a:cs typeface="Consolas"/>
              </a:rPr>
              <a:t>function</a:t>
            </a:r>
            <a:r>
              <a:rPr lang="en-US" sz="1400" b="1" dirty="0">
                <a:solidFill>
                  <a:schemeClr val="tx1"/>
                </a:solidFill>
                <a:latin typeface="Consolas"/>
                <a:cs typeface="Consolas"/>
              </a:rPr>
              <a:t> </a:t>
            </a:r>
            <a:r>
              <a:rPr lang="en-US" sz="1400" b="1" dirty="0" err="1">
                <a:solidFill>
                  <a:schemeClr val="tx1"/>
                </a:solidFill>
                <a:latin typeface="Consolas"/>
                <a:cs typeface="Consolas"/>
              </a:rPr>
              <a:t>mousedown</a:t>
            </a:r>
            <a:r>
              <a:rPr lang="en-US" sz="1400" b="1" dirty="0">
                <a:solidFill>
                  <a:schemeClr val="tx1"/>
                </a:solidFill>
                <a:latin typeface="Consolas"/>
                <a:cs typeface="Consolas"/>
              </a:rPr>
              <a:t> (e) {</a:t>
            </a:r>
          </a:p>
          <a:p>
            <a:pPr marL="45720"/>
            <a:r>
              <a:rPr lang="en-US" sz="1400" b="1" dirty="0">
                <a:solidFill>
                  <a:schemeClr val="tx1"/>
                </a:solidFill>
                <a:latin typeface="Consolas"/>
                <a:cs typeface="Consolas"/>
              </a:rPr>
              <a:t>  </a:t>
            </a:r>
            <a:r>
              <a:rPr lang="en-US" sz="1400" b="1" dirty="0" err="1">
                <a:solidFill>
                  <a:schemeClr val="tx1"/>
                </a:solidFill>
                <a:latin typeface="Consolas"/>
                <a:cs typeface="Consolas"/>
              </a:rPr>
              <a:t>isDown</a:t>
            </a:r>
            <a:r>
              <a:rPr lang="en-US" sz="1400" b="1" dirty="0">
                <a:solidFill>
                  <a:schemeClr val="tx1"/>
                </a:solidFill>
                <a:latin typeface="Consolas"/>
                <a:cs typeface="Consolas"/>
              </a:rPr>
              <a:t> = </a:t>
            </a:r>
            <a:r>
              <a:rPr lang="en-US" sz="1400" b="1" dirty="0">
                <a:solidFill>
                  <a:srgbClr val="0070C0"/>
                </a:solidFill>
                <a:latin typeface="Consolas"/>
                <a:cs typeface="Consolas"/>
              </a:rPr>
              <a:t>true</a:t>
            </a:r>
            <a:r>
              <a:rPr lang="en-US" sz="1400" b="1" dirty="0">
                <a:solidFill>
                  <a:schemeClr val="tx1"/>
                </a:solidFill>
                <a:latin typeface="Consolas"/>
                <a:cs typeface="Consolas"/>
              </a:rPr>
              <a:t>;</a:t>
            </a:r>
          </a:p>
          <a:p>
            <a:pPr marL="45720"/>
            <a:r>
              <a:rPr lang="en-US" sz="1400" b="1" dirty="0">
                <a:solidFill>
                  <a:schemeClr val="tx1"/>
                </a:solidFill>
                <a:latin typeface="Consolas"/>
                <a:cs typeface="Consolas"/>
              </a:rPr>
              <a:t>  state = { </a:t>
            </a:r>
            <a:r>
              <a:rPr lang="en-US" sz="1400" b="1" dirty="0" err="1">
                <a:solidFill>
                  <a:schemeClr val="tx1"/>
                </a:solidFill>
                <a:latin typeface="Consolas"/>
                <a:cs typeface="Consolas"/>
              </a:rPr>
              <a:t>startX</a:t>
            </a:r>
            <a:r>
              <a:rPr lang="en-US" sz="1400" b="1" dirty="0">
                <a:solidFill>
                  <a:schemeClr val="tx1"/>
                </a:solidFill>
                <a:latin typeface="Consolas"/>
                <a:cs typeface="Consolas"/>
              </a:rPr>
              <a:t>: </a:t>
            </a:r>
            <a:r>
              <a:rPr lang="en-US" sz="1400" b="1" dirty="0" err="1">
                <a:solidFill>
                  <a:schemeClr val="tx1"/>
                </a:solidFill>
                <a:latin typeface="Consolas"/>
                <a:cs typeface="Consolas"/>
              </a:rPr>
              <a:t>e.offsetX</a:t>
            </a:r>
            <a:r>
              <a:rPr lang="en-US" sz="1400" b="1" dirty="0">
                <a:solidFill>
                  <a:schemeClr val="tx1"/>
                </a:solidFill>
                <a:latin typeface="Consolas"/>
                <a:cs typeface="Consolas"/>
              </a:rPr>
              <a:t>,</a:t>
            </a:r>
          </a:p>
          <a:p>
            <a:pPr marL="45720"/>
            <a:r>
              <a:rPr lang="en-US" sz="1400" b="1" dirty="0">
                <a:solidFill>
                  <a:schemeClr val="tx1"/>
                </a:solidFill>
                <a:latin typeface="Consolas"/>
                <a:cs typeface="Consolas"/>
              </a:rPr>
              <a:t>            </a:t>
            </a:r>
            <a:r>
              <a:rPr lang="en-US" sz="1400" b="1" dirty="0" err="1">
                <a:solidFill>
                  <a:schemeClr val="tx1"/>
                </a:solidFill>
                <a:latin typeface="Consolas"/>
                <a:cs typeface="Consolas"/>
              </a:rPr>
              <a:t>startY</a:t>
            </a:r>
            <a:r>
              <a:rPr lang="en-US" sz="1400" b="1" dirty="0">
                <a:solidFill>
                  <a:schemeClr val="tx1"/>
                </a:solidFill>
                <a:latin typeface="Consolas"/>
                <a:cs typeface="Consolas"/>
              </a:rPr>
              <a:t>: </a:t>
            </a:r>
            <a:r>
              <a:rPr lang="en-US" sz="1400" b="1" dirty="0" err="1">
                <a:solidFill>
                  <a:schemeClr val="tx1"/>
                </a:solidFill>
                <a:latin typeface="Consolas"/>
                <a:cs typeface="Consolas"/>
              </a:rPr>
              <a:t>e.offsetY</a:t>
            </a:r>
            <a:r>
              <a:rPr lang="en-US" sz="1400" b="1" dirty="0">
                <a:solidFill>
                  <a:schemeClr val="tx1"/>
                </a:solidFill>
                <a:latin typeface="Consolas"/>
                <a:cs typeface="Consolas"/>
              </a:rPr>
              <a:t>; }</a:t>
            </a:r>
          </a:p>
          <a:p>
            <a:pPr marL="45720"/>
            <a:r>
              <a:rPr lang="en-US" sz="1400" b="1" dirty="0">
                <a:solidFill>
                  <a:schemeClr val="tx1"/>
                </a:solidFill>
                <a:latin typeface="Consolas"/>
                <a:cs typeface="Consolas"/>
              </a:rPr>
              <a:t>}</a:t>
            </a:r>
          </a:p>
          <a:p>
            <a:pPr marL="45720"/>
            <a:endParaRPr lang="en-US" sz="1400" b="1" dirty="0">
              <a:solidFill>
                <a:schemeClr val="tx1"/>
              </a:solidFill>
              <a:latin typeface="Consolas"/>
              <a:cs typeface="Consolas"/>
            </a:endParaRPr>
          </a:p>
          <a:p>
            <a:pPr marL="45720"/>
            <a:r>
              <a:rPr lang="en-US" sz="1400" b="1" dirty="0">
                <a:solidFill>
                  <a:srgbClr val="0070C0"/>
                </a:solidFill>
                <a:latin typeface="Consolas"/>
                <a:cs typeface="Consolas"/>
              </a:rPr>
              <a:t>function</a:t>
            </a:r>
            <a:r>
              <a:rPr lang="en-US" sz="1400" b="1" dirty="0">
                <a:solidFill>
                  <a:schemeClr val="tx1"/>
                </a:solidFill>
                <a:latin typeface="Consolas"/>
                <a:cs typeface="Consolas"/>
              </a:rPr>
              <a:t> </a:t>
            </a:r>
            <a:r>
              <a:rPr lang="en-US" sz="1400" b="1" dirty="0" err="1">
                <a:solidFill>
                  <a:schemeClr val="tx1"/>
                </a:solidFill>
                <a:latin typeface="Consolas"/>
                <a:cs typeface="Consolas"/>
              </a:rPr>
              <a:t>mousemove</a:t>
            </a:r>
            <a:r>
              <a:rPr lang="en-US" sz="1400" b="1" dirty="0">
                <a:solidFill>
                  <a:schemeClr val="tx1"/>
                </a:solidFill>
                <a:latin typeface="Consolas"/>
                <a:cs typeface="Consolas"/>
              </a:rPr>
              <a:t> (e) {</a:t>
            </a:r>
          </a:p>
          <a:p>
            <a:pPr marL="45720"/>
            <a:r>
              <a:rPr lang="en-US" sz="1400" b="1" dirty="0">
                <a:solidFill>
                  <a:schemeClr val="tx1"/>
                </a:solidFill>
                <a:latin typeface="Consolas"/>
                <a:cs typeface="Consolas"/>
              </a:rPr>
              <a:t>  </a:t>
            </a:r>
            <a:r>
              <a:rPr lang="en-US" sz="1400" b="1" dirty="0">
                <a:solidFill>
                  <a:srgbClr val="0070C0"/>
                </a:solidFill>
                <a:latin typeface="Consolas"/>
                <a:cs typeface="Consolas"/>
              </a:rPr>
              <a:t>if</a:t>
            </a:r>
            <a:r>
              <a:rPr lang="en-US" sz="1400" b="1" dirty="0">
                <a:solidFill>
                  <a:schemeClr val="tx1"/>
                </a:solidFill>
                <a:latin typeface="Consolas"/>
                <a:cs typeface="Consolas"/>
              </a:rPr>
              <a:t> (!</a:t>
            </a:r>
            <a:r>
              <a:rPr lang="en-US" sz="1400" b="1" dirty="0" err="1">
                <a:solidFill>
                  <a:schemeClr val="tx1"/>
                </a:solidFill>
                <a:latin typeface="Consolas"/>
                <a:cs typeface="Consolas"/>
              </a:rPr>
              <a:t>isDown</a:t>
            </a:r>
            <a:r>
              <a:rPr lang="en-US" sz="1400" b="1" dirty="0">
                <a:solidFill>
                  <a:schemeClr val="tx1"/>
                </a:solidFill>
                <a:latin typeface="Consolas"/>
                <a:cs typeface="Consolas"/>
              </a:rPr>
              <a:t>) { return; }</a:t>
            </a:r>
          </a:p>
          <a:p>
            <a:pPr marL="45720"/>
            <a:r>
              <a:rPr lang="en-US" sz="1400" b="1" dirty="0">
                <a:solidFill>
                  <a:schemeClr val="tx1"/>
                </a:solidFill>
                <a:latin typeface="Consolas"/>
                <a:cs typeface="Consolas"/>
              </a:rPr>
              <a:t>  </a:t>
            </a:r>
            <a:r>
              <a:rPr lang="en-US" sz="1400" b="1" dirty="0">
                <a:solidFill>
                  <a:srgbClr val="0070C0"/>
                </a:solidFill>
                <a:latin typeface="Consolas"/>
                <a:cs typeface="Consolas"/>
              </a:rPr>
              <a:t>var</a:t>
            </a:r>
            <a:r>
              <a:rPr lang="en-US" sz="1400" b="1" dirty="0">
                <a:solidFill>
                  <a:schemeClr val="tx1"/>
                </a:solidFill>
                <a:latin typeface="Consolas"/>
                <a:cs typeface="Consolas"/>
              </a:rPr>
              <a:t> delta = { </a:t>
            </a:r>
            <a:r>
              <a:rPr lang="en-US" sz="1400" b="1" dirty="0" err="1">
                <a:solidFill>
                  <a:schemeClr val="tx1"/>
                </a:solidFill>
                <a:latin typeface="Consolas"/>
                <a:cs typeface="Consolas"/>
              </a:rPr>
              <a:t>endX</a:t>
            </a:r>
            <a:r>
              <a:rPr lang="en-US" sz="1400" b="1" dirty="0">
                <a:solidFill>
                  <a:schemeClr val="tx1"/>
                </a:solidFill>
                <a:latin typeface="Consolas"/>
                <a:cs typeface="Consolas"/>
              </a:rPr>
              <a:t>: </a:t>
            </a:r>
            <a:r>
              <a:rPr lang="en-US" sz="1400" b="1" dirty="0" err="1">
                <a:solidFill>
                  <a:schemeClr val="tx1"/>
                </a:solidFill>
                <a:latin typeface="Consolas"/>
                <a:cs typeface="Consolas"/>
              </a:rPr>
              <a:t>e.clientX</a:t>
            </a:r>
            <a:r>
              <a:rPr lang="en-US" sz="1400" b="1" dirty="0">
                <a:solidFill>
                  <a:schemeClr val="tx1"/>
                </a:solidFill>
                <a:latin typeface="Consolas"/>
                <a:cs typeface="Consolas"/>
              </a:rPr>
              <a:t> - </a:t>
            </a:r>
            <a:r>
              <a:rPr lang="en-US" sz="1400" b="1" dirty="0" err="1">
                <a:solidFill>
                  <a:schemeClr val="tx1"/>
                </a:solidFill>
                <a:latin typeface="Consolas"/>
                <a:cs typeface="Consolas"/>
              </a:rPr>
              <a:t>state.startX</a:t>
            </a:r>
            <a:r>
              <a:rPr lang="en-US" sz="1400" b="1" dirty="0">
                <a:solidFill>
                  <a:schemeClr val="tx1"/>
                </a:solidFill>
                <a:latin typeface="Consolas"/>
                <a:cs typeface="Consolas"/>
              </a:rPr>
              <a:t>,</a:t>
            </a:r>
          </a:p>
          <a:p>
            <a:pPr marL="45720"/>
            <a:r>
              <a:rPr lang="en-US" sz="1400" b="1" dirty="0">
                <a:solidFill>
                  <a:schemeClr val="tx1"/>
                </a:solidFill>
                <a:latin typeface="Consolas"/>
                <a:cs typeface="Consolas"/>
              </a:rPr>
              <a:t>                </a:t>
            </a:r>
            <a:r>
              <a:rPr lang="en-US" sz="1400" b="1" dirty="0" err="1">
                <a:solidFill>
                  <a:schemeClr val="tx1"/>
                </a:solidFill>
                <a:latin typeface="Consolas"/>
                <a:cs typeface="Consolas"/>
              </a:rPr>
              <a:t>endY</a:t>
            </a:r>
            <a:r>
              <a:rPr lang="en-US" sz="1400" b="1" dirty="0">
                <a:solidFill>
                  <a:schemeClr val="tx1"/>
                </a:solidFill>
                <a:latin typeface="Consolas"/>
                <a:cs typeface="Consolas"/>
              </a:rPr>
              <a:t>: </a:t>
            </a:r>
            <a:r>
              <a:rPr lang="en-US" sz="1400" b="1" dirty="0" err="1">
                <a:solidFill>
                  <a:schemeClr val="tx1"/>
                </a:solidFill>
                <a:latin typeface="Consolas"/>
                <a:cs typeface="Consolas"/>
              </a:rPr>
              <a:t>e.clienyY</a:t>
            </a:r>
            <a:r>
              <a:rPr lang="en-US" sz="1400" b="1" dirty="0">
                <a:solidFill>
                  <a:schemeClr val="tx1"/>
                </a:solidFill>
                <a:latin typeface="Consolas"/>
                <a:cs typeface="Consolas"/>
              </a:rPr>
              <a:t> - </a:t>
            </a:r>
            <a:r>
              <a:rPr lang="en-US" sz="1400" b="1" dirty="0" err="1">
                <a:solidFill>
                  <a:schemeClr val="tx1"/>
                </a:solidFill>
                <a:latin typeface="Consolas"/>
                <a:cs typeface="Consolas"/>
              </a:rPr>
              <a:t>state.startY</a:t>
            </a:r>
            <a:r>
              <a:rPr lang="en-US" sz="1400" b="1" dirty="0">
                <a:solidFill>
                  <a:schemeClr val="tx1"/>
                </a:solidFill>
                <a:latin typeface="Consolas"/>
                <a:cs typeface="Consolas"/>
              </a:rPr>
              <a:t> };</a:t>
            </a:r>
          </a:p>
          <a:p>
            <a:pPr marL="45720"/>
            <a:r>
              <a:rPr lang="en-US" sz="1400" b="1" dirty="0">
                <a:solidFill>
                  <a:schemeClr val="tx1"/>
                </a:solidFill>
                <a:latin typeface="Consolas"/>
                <a:cs typeface="Consolas"/>
              </a:rPr>
              <a:t>  </a:t>
            </a:r>
            <a:r>
              <a:rPr lang="en-US" sz="1400" b="1" dirty="0">
                <a:solidFill>
                  <a:schemeClr val="accent4"/>
                </a:solidFill>
                <a:latin typeface="Consolas"/>
                <a:cs typeface="Consolas"/>
              </a:rPr>
              <a:t>// Now do something with it</a:t>
            </a:r>
          </a:p>
          <a:p>
            <a:pPr marL="45720"/>
            <a:r>
              <a:rPr lang="en-US" sz="1400" b="1" dirty="0">
                <a:solidFill>
                  <a:schemeClr val="tx1"/>
                </a:solidFill>
                <a:latin typeface="Consolas"/>
                <a:cs typeface="Consolas"/>
              </a:rPr>
              <a:t>}</a:t>
            </a:r>
          </a:p>
          <a:p>
            <a:pPr marL="45720"/>
            <a:endParaRPr lang="en-US" sz="1400" b="1" dirty="0">
              <a:solidFill>
                <a:schemeClr val="tx1"/>
              </a:solidFill>
              <a:latin typeface="Consolas"/>
              <a:cs typeface="Consolas"/>
            </a:endParaRPr>
          </a:p>
          <a:p>
            <a:pPr marL="45720"/>
            <a:r>
              <a:rPr lang="en-US" sz="1400" b="1" dirty="0">
                <a:solidFill>
                  <a:srgbClr val="0070C0"/>
                </a:solidFill>
                <a:latin typeface="Consolas"/>
                <a:cs typeface="Consolas"/>
              </a:rPr>
              <a:t>function</a:t>
            </a:r>
            <a:r>
              <a:rPr lang="en-US" sz="1400" b="1" dirty="0">
                <a:solidFill>
                  <a:schemeClr val="tx1"/>
                </a:solidFill>
                <a:latin typeface="Consolas"/>
                <a:cs typeface="Consolas"/>
              </a:rPr>
              <a:t> </a:t>
            </a:r>
            <a:r>
              <a:rPr lang="en-US" sz="1400" b="1" dirty="0" err="1">
                <a:solidFill>
                  <a:schemeClr val="tx1"/>
                </a:solidFill>
                <a:latin typeface="Consolas"/>
                <a:cs typeface="Consolas"/>
              </a:rPr>
              <a:t>mouseup</a:t>
            </a:r>
            <a:r>
              <a:rPr lang="en-US" sz="1400" b="1" dirty="0">
                <a:solidFill>
                  <a:schemeClr val="tx1"/>
                </a:solidFill>
                <a:latin typeface="Consolas"/>
                <a:cs typeface="Consolas"/>
              </a:rPr>
              <a:t> (e) {</a:t>
            </a:r>
          </a:p>
          <a:p>
            <a:pPr marL="45720"/>
            <a:r>
              <a:rPr lang="en-US" sz="1400" b="1" dirty="0">
                <a:solidFill>
                  <a:schemeClr val="tx1"/>
                </a:solidFill>
                <a:latin typeface="Consolas"/>
                <a:cs typeface="Consolas"/>
              </a:rPr>
              <a:t>  </a:t>
            </a:r>
            <a:r>
              <a:rPr lang="en-US" sz="1400" b="1" dirty="0" err="1">
                <a:solidFill>
                  <a:schemeClr val="tx1"/>
                </a:solidFill>
                <a:latin typeface="Consolas"/>
                <a:cs typeface="Consolas"/>
              </a:rPr>
              <a:t>isDown</a:t>
            </a:r>
            <a:r>
              <a:rPr lang="en-US" sz="1400" b="1" dirty="0">
                <a:solidFill>
                  <a:schemeClr val="tx1"/>
                </a:solidFill>
                <a:latin typeface="Consolas"/>
                <a:cs typeface="Consolas"/>
              </a:rPr>
              <a:t> = false;</a:t>
            </a:r>
          </a:p>
          <a:p>
            <a:pPr marL="45720"/>
            <a:r>
              <a:rPr lang="en-US" sz="1400" b="1" dirty="0">
                <a:solidFill>
                  <a:schemeClr val="tx1"/>
                </a:solidFill>
                <a:latin typeface="Consolas"/>
                <a:cs typeface="Consolas"/>
              </a:rPr>
              <a:t>  state = null;</a:t>
            </a:r>
          </a:p>
          <a:p>
            <a:pPr marL="45720"/>
            <a:r>
              <a:rPr lang="en-US" sz="1400" b="1" dirty="0">
                <a:solidFill>
                  <a:schemeClr val="tx1"/>
                </a:solidFill>
                <a:latin typeface="Consolas"/>
                <a:cs typeface="Consolas"/>
              </a:rPr>
              <a:t>}</a:t>
            </a:r>
          </a:p>
          <a:p>
            <a:pPr marL="45720"/>
            <a:endParaRPr lang="en-US" sz="1400" b="1" dirty="0">
              <a:solidFill>
                <a:schemeClr val="tx1"/>
              </a:solidFill>
              <a:latin typeface="Consolas"/>
              <a:cs typeface="Consolas"/>
            </a:endParaRPr>
          </a:p>
        </p:txBody>
      </p:sp>
      <p:sp>
        <p:nvSpPr>
          <p:cNvPr id="5" name="Content Placeholder 2"/>
          <p:cNvSpPr txBox="1">
            <a:spLocks/>
          </p:cNvSpPr>
          <p:nvPr/>
        </p:nvSpPr>
        <p:spPr>
          <a:xfrm>
            <a:off x="6025815" y="1324707"/>
            <a:ext cx="6025157" cy="4852255"/>
          </a:xfrm>
          <a:prstGeom prst="rect">
            <a:avLst/>
          </a:prstGeom>
        </p:spPr>
        <p:txBody>
          <a:bodyPr>
            <a:noAutofit/>
          </a:bodyPr>
          <a:lstStyle>
            <a:lvl1pPr marL="0" indent="0" algn="l" defTabSz="914400" rtl="0" eaLnBrk="1" latinLnBrk="0" hangingPunct="1">
              <a:spcBef>
                <a:spcPct val="20000"/>
              </a:spcBef>
              <a:buFont typeface="Arial" pitchFamily="34" charset="0"/>
              <a:buNone/>
              <a:defRPr sz="3200" kern="1200">
                <a:solidFill>
                  <a:schemeClr val="accent1"/>
                </a:solidFill>
                <a:latin typeface="Franklin Gothic Demi" panose="020B0703020102020204"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2">
                    <a:lumMod val="25000"/>
                  </a:schemeClr>
                </a:solidFill>
                <a:latin typeface="Franklin Gothic Demi" panose="020B0703020102020204"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2">
                    <a:lumMod val="50000"/>
                  </a:schemeClr>
                </a:solidFill>
                <a:latin typeface="Franklin Gothic Demi" panose="020B0703020102020204"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2">
                    <a:lumMod val="50000"/>
                  </a:schemeClr>
                </a:solidFill>
                <a:latin typeface="Franklin Gothic Demi" panose="020B0703020102020204"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2">
                    <a:lumMod val="50000"/>
                  </a:schemeClr>
                </a:solidFill>
                <a:latin typeface="Franklin Gothic Demi" panose="020B0703020102020204"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
            <a:r>
              <a:rPr lang="en-US" sz="1400" b="1" dirty="0">
                <a:solidFill>
                  <a:srgbClr val="0070C0"/>
                </a:solidFill>
                <a:latin typeface="Consolas"/>
                <a:cs typeface="Consolas"/>
              </a:rPr>
              <a:t>function</a:t>
            </a:r>
            <a:r>
              <a:rPr lang="en-US" sz="1400" b="1" dirty="0">
                <a:solidFill>
                  <a:schemeClr val="tx1"/>
                </a:solidFill>
                <a:latin typeface="Consolas"/>
                <a:cs typeface="Consolas"/>
              </a:rPr>
              <a:t> dispose() {</a:t>
            </a:r>
          </a:p>
          <a:p>
            <a:pPr marL="45720"/>
            <a:r>
              <a:rPr lang="en-US" sz="1400" b="1" dirty="0">
                <a:solidFill>
                  <a:schemeClr val="tx1"/>
                </a:solidFill>
                <a:latin typeface="Consolas"/>
                <a:cs typeface="Consolas"/>
              </a:rPr>
              <a:t>  </a:t>
            </a:r>
            <a:r>
              <a:rPr lang="en-US" sz="1400" b="1" dirty="0" err="1">
                <a:solidFill>
                  <a:schemeClr val="tx1"/>
                </a:solidFill>
                <a:latin typeface="Consolas"/>
                <a:cs typeface="Consolas"/>
              </a:rPr>
              <a:t>elem.removeEventListener</a:t>
            </a:r>
            <a:r>
              <a:rPr lang="en-US" sz="1400" b="1" dirty="0">
                <a:solidFill>
                  <a:schemeClr val="tx1"/>
                </a:solidFill>
                <a:latin typeface="Consolas"/>
                <a:cs typeface="Consolas"/>
              </a:rPr>
              <a:t>(</a:t>
            </a:r>
            <a:r>
              <a:rPr lang="en-US" sz="1400" b="1" dirty="0">
                <a:solidFill>
                  <a:srgbClr val="C00000"/>
                </a:solidFill>
                <a:latin typeface="Consolas"/>
                <a:cs typeface="Consolas"/>
              </a:rPr>
              <a:t>'</a:t>
            </a:r>
            <a:r>
              <a:rPr lang="en-US" sz="1400" b="1" dirty="0" err="1">
                <a:solidFill>
                  <a:srgbClr val="C00000"/>
                </a:solidFill>
                <a:latin typeface="Consolas"/>
                <a:cs typeface="Consolas"/>
              </a:rPr>
              <a:t>mousedown</a:t>
            </a:r>
            <a:r>
              <a:rPr lang="en-US" sz="1400" b="1" dirty="0">
                <a:solidFill>
                  <a:srgbClr val="C00000"/>
                </a:solidFill>
                <a:latin typeface="Consolas"/>
                <a:cs typeface="Consolas"/>
              </a:rPr>
              <a:t>'</a:t>
            </a:r>
            <a:r>
              <a:rPr lang="en-US" sz="1400" b="1" dirty="0">
                <a:solidFill>
                  <a:schemeClr val="tx1"/>
                </a:solidFill>
                <a:latin typeface="Consolas"/>
                <a:cs typeface="Consolas"/>
              </a:rPr>
              <a:t>, </a:t>
            </a:r>
            <a:r>
              <a:rPr lang="en-US" sz="1400" b="1" dirty="0" err="1">
                <a:solidFill>
                  <a:schemeClr val="tx1"/>
                </a:solidFill>
                <a:latin typeface="Consolas"/>
                <a:cs typeface="Consolas"/>
              </a:rPr>
              <a:t>mousedown</a:t>
            </a:r>
            <a:r>
              <a:rPr lang="en-US" sz="1400" b="1" dirty="0">
                <a:solidFill>
                  <a:schemeClr val="tx1"/>
                </a:solidFill>
                <a:latin typeface="Consolas"/>
                <a:cs typeface="Consolas"/>
              </a:rPr>
              <a:t>, </a:t>
            </a:r>
            <a:r>
              <a:rPr lang="en-US" sz="1400" b="1" dirty="0">
                <a:solidFill>
                  <a:srgbClr val="0070C0"/>
                </a:solidFill>
                <a:latin typeface="Consolas"/>
                <a:cs typeface="Consolas"/>
              </a:rPr>
              <a:t>false</a:t>
            </a:r>
            <a:r>
              <a:rPr lang="en-US" sz="1400" b="1" dirty="0">
                <a:solidFill>
                  <a:schemeClr val="tx1"/>
                </a:solidFill>
                <a:latin typeface="Consolas"/>
                <a:cs typeface="Consolas"/>
              </a:rPr>
              <a:t>);</a:t>
            </a:r>
          </a:p>
          <a:p>
            <a:pPr marL="45720"/>
            <a:r>
              <a:rPr lang="en-US" sz="1400" b="1" dirty="0">
                <a:solidFill>
                  <a:schemeClr val="tx1"/>
                </a:solidFill>
                <a:latin typeface="Consolas"/>
                <a:cs typeface="Consolas"/>
              </a:rPr>
              <a:t>  </a:t>
            </a:r>
            <a:r>
              <a:rPr lang="en-US" sz="1400" b="1" dirty="0" err="1">
                <a:solidFill>
                  <a:schemeClr val="tx1"/>
                </a:solidFill>
                <a:latin typeface="Consolas"/>
                <a:cs typeface="Consolas"/>
              </a:rPr>
              <a:t>elem.removeEventListener</a:t>
            </a:r>
            <a:r>
              <a:rPr lang="en-US" sz="1400" b="1" dirty="0">
                <a:solidFill>
                  <a:schemeClr val="tx1"/>
                </a:solidFill>
                <a:latin typeface="Consolas"/>
                <a:cs typeface="Consolas"/>
              </a:rPr>
              <a:t>(</a:t>
            </a:r>
            <a:r>
              <a:rPr lang="en-US" sz="1400" b="1" dirty="0">
                <a:solidFill>
                  <a:srgbClr val="C00000"/>
                </a:solidFill>
                <a:latin typeface="Consolas"/>
                <a:cs typeface="Consolas"/>
              </a:rPr>
              <a:t>'</a:t>
            </a:r>
            <a:r>
              <a:rPr lang="en-US" sz="1400" b="1" dirty="0" err="1">
                <a:solidFill>
                  <a:srgbClr val="C00000"/>
                </a:solidFill>
                <a:latin typeface="Consolas"/>
                <a:cs typeface="Consolas"/>
              </a:rPr>
              <a:t>mouseup</a:t>
            </a:r>
            <a:r>
              <a:rPr lang="en-US" sz="1400" b="1" dirty="0">
                <a:solidFill>
                  <a:srgbClr val="C00000"/>
                </a:solidFill>
                <a:latin typeface="Consolas"/>
                <a:cs typeface="Consolas"/>
              </a:rPr>
              <a:t>'</a:t>
            </a:r>
            <a:r>
              <a:rPr lang="en-US" sz="1400" b="1" dirty="0">
                <a:solidFill>
                  <a:schemeClr val="tx1"/>
                </a:solidFill>
                <a:latin typeface="Consolas"/>
                <a:cs typeface="Consolas"/>
              </a:rPr>
              <a:t>, </a:t>
            </a:r>
            <a:r>
              <a:rPr lang="en-US" sz="1400" b="1" dirty="0" err="1">
                <a:solidFill>
                  <a:schemeClr val="tx1"/>
                </a:solidFill>
                <a:latin typeface="Consolas"/>
                <a:cs typeface="Consolas"/>
              </a:rPr>
              <a:t>mouseup</a:t>
            </a:r>
            <a:r>
              <a:rPr lang="en-US" sz="1400" b="1" dirty="0">
                <a:solidFill>
                  <a:schemeClr val="tx1"/>
                </a:solidFill>
                <a:latin typeface="Consolas"/>
                <a:cs typeface="Consolas"/>
              </a:rPr>
              <a:t>, </a:t>
            </a:r>
            <a:r>
              <a:rPr lang="en-US" sz="1400" b="1" dirty="0">
                <a:solidFill>
                  <a:srgbClr val="0070C0"/>
                </a:solidFill>
                <a:latin typeface="Consolas"/>
                <a:cs typeface="Consolas"/>
              </a:rPr>
              <a:t>false</a:t>
            </a:r>
            <a:r>
              <a:rPr lang="en-US" sz="1400" b="1" dirty="0">
                <a:solidFill>
                  <a:schemeClr val="tx1"/>
                </a:solidFill>
                <a:latin typeface="Consolas"/>
                <a:cs typeface="Consolas"/>
              </a:rPr>
              <a:t>);</a:t>
            </a:r>
          </a:p>
          <a:p>
            <a:pPr marL="45720"/>
            <a:r>
              <a:rPr lang="en-US" sz="1400" b="1" dirty="0">
                <a:solidFill>
                  <a:schemeClr val="tx1"/>
                </a:solidFill>
                <a:latin typeface="Consolas"/>
                <a:cs typeface="Consolas"/>
              </a:rPr>
              <a:t>  </a:t>
            </a:r>
            <a:r>
              <a:rPr lang="en-US" sz="1400" b="1" dirty="0" err="1" smtClean="0">
                <a:solidFill>
                  <a:schemeClr val="tx1"/>
                </a:solidFill>
                <a:latin typeface="Consolas"/>
                <a:cs typeface="Consolas"/>
              </a:rPr>
              <a:t>doc.removeEventListener</a:t>
            </a:r>
            <a:r>
              <a:rPr lang="en-US" sz="1400" b="1" dirty="0">
                <a:solidFill>
                  <a:schemeClr val="tx1"/>
                </a:solidFill>
                <a:latin typeface="Consolas"/>
                <a:cs typeface="Consolas"/>
              </a:rPr>
              <a:t>(</a:t>
            </a:r>
            <a:r>
              <a:rPr lang="en-US" sz="1400" b="1" dirty="0">
                <a:solidFill>
                  <a:srgbClr val="C00000"/>
                </a:solidFill>
                <a:latin typeface="Consolas"/>
                <a:cs typeface="Consolas"/>
              </a:rPr>
              <a:t>'</a:t>
            </a:r>
            <a:r>
              <a:rPr lang="en-US" sz="1400" b="1" dirty="0" err="1">
                <a:solidFill>
                  <a:srgbClr val="C00000"/>
                </a:solidFill>
                <a:latin typeface="Consolas"/>
                <a:cs typeface="Consolas"/>
              </a:rPr>
              <a:t>mousemove</a:t>
            </a:r>
            <a:r>
              <a:rPr lang="en-US" sz="1400" b="1" dirty="0">
                <a:solidFill>
                  <a:srgbClr val="C00000"/>
                </a:solidFill>
                <a:latin typeface="Consolas"/>
                <a:cs typeface="Consolas"/>
              </a:rPr>
              <a:t>'</a:t>
            </a:r>
            <a:r>
              <a:rPr lang="en-US" sz="1400" b="1" dirty="0">
                <a:solidFill>
                  <a:schemeClr val="tx1"/>
                </a:solidFill>
                <a:latin typeface="Consolas"/>
                <a:cs typeface="Consolas"/>
              </a:rPr>
              <a:t>, </a:t>
            </a:r>
            <a:r>
              <a:rPr lang="en-US" sz="1400" b="1" dirty="0" err="1">
                <a:solidFill>
                  <a:schemeClr val="tx1"/>
                </a:solidFill>
                <a:latin typeface="Consolas"/>
                <a:cs typeface="Consolas"/>
              </a:rPr>
              <a:t>mousemove</a:t>
            </a:r>
            <a:r>
              <a:rPr lang="en-US" sz="1400" b="1" dirty="0">
                <a:solidFill>
                  <a:schemeClr val="tx1"/>
                </a:solidFill>
                <a:latin typeface="Consolas"/>
                <a:cs typeface="Consolas"/>
              </a:rPr>
              <a:t>, </a:t>
            </a:r>
            <a:r>
              <a:rPr lang="en-US" sz="1400" b="1" dirty="0">
                <a:solidFill>
                  <a:srgbClr val="0070C0"/>
                </a:solidFill>
                <a:latin typeface="Consolas"/>
                <a:cs typeface="Consolas"/>
              </a:rPr>
              <a:t>false</a:t>
            </a:r>
            <a:r>
              <a:rPr lang="en-US" sz="1400" b="1" dirty="0">
                <a:solidFill>
                  <a:schemeClr val="tx1"/>
                </a:solidFill>
                <a:latin typeface="Consolas"/>
                <a:cs typeface="Consolas"/>
              </a:rPr>
              <a:t>);</a:t>
            </a:r>
          </a:p>
          <a:p>
            <a:pPr marL="45720"/>
            <a:r>
              <a:rPr lang="en-US" sz="1400" b="1" dirty="0">
                <a:solidFill>
                  <a:schemeClr val="tx1"/>
                </a:solidFill>
                <a:latin typeface="Consolas"/>
                <a:cs typeface="Consolas"/>
              </a:rPr>
              <a:t>}</a:t>
            </a:r>
          </a:p>
          <a:p>
            <a:pPr marL="45720"/>
            <a:endParaRPr lang="en-US" sz="1400" b="1" dirty="0">
              <a:solidFill>
                <a:schemeClr val="tx1"/>
              </a:solidFill>
              <a:latin typeface="Consolas"/>
              <a:cs typeface="Consolas"/>
            </a:endParaRPr>
          </a:p>
          <a:p>
            <a:pPr marL="45720"/>
            <a:r>
              <a:rPr lang="en-US" sz="1400" b="1" dirty="0" err="1">
                <a:solidFill>
                  <a:schemeClr val="tx1"/>
                </a:solidFill>
                <a:latin typeface="Consolas"/>
                <a:cs typeface="Consolas"/>
              </a:rPr>
              <a:t>elem.addEventListener</a:t>
            </a:r>
            <a:r>
              <a:rPr lang="en-US" sz="1400" b="1" dirty="0">
                <a:solidFill>
                  <a:schemeClr val="tx1"/>
                </a:solidFill>
                <a:latin typeface="Consolas"/>
                <a:cs typeface="Consolas"/>
              </a:rPr>
              <a:t>(</a:t>
            </a:r>
            <a:r>
              <a:rPr lang="en-US" sz="1400" b="1" dirty="0">
                <a:solidFill>
                  <a:srgbClr val="C00000"/>
                </a:solidFill>
                <a:latin typeface="Consolas"/>
                <a:cs typeface="Consolas"/>
              </a:rPr>
              <a:t>'</a:t>
            </a:r>
            <a:r>
              <a:rPr lang="en-US" sz="1400" b="1" dirty="0" err="1">
                <a:solidFill>
                  <a:srgbClr val="C00000"/>
                </a:solidFill>
                <a:latin typeface="Consolas"/>
                <a:cs typeface="Consolas"/>
              </a:rPr>
              <a:t>mousedown</a:t>
            </a:r>
            <a:r>
              <a:rPr lang="en-US" sz="1400" b="1" dirty="0">
                <a:solidFill>
                  <a:srgbClr val="C00000"/>
                </a:solidFill>
                <a:latin typeface="Consolas"/>
                <a:cs typeface="Consolas"/>
              </a:rPr>
              <a:t>'</a:t>
            </a:r>
            <a:r>
              <a:rPr lang="en-US" sz="1400" b="1" dirty="0">
                <a:solidFill>
                  <a:schemeClr val="tx1"/>
                </a:solidFill>
                <a:latin typeface="Consolas"/>
                <a:cs typeface="Consolas"/>
              </a:rPr>
              <a:t>, </a:t>
            </a:r>
            <a:r>
              <a:rPr lang="en-US" sz="1400" b="1" dirty="0" err="1">
                <a:solidFill>
                  <a:schemeClr val="tx1"/>
                </a:solidFill>
                <a:latin typeface="Consolas"/>
                <a:cs typeface="Consolas"/>
              </a:rPr>
              <a:t>mousedown</a:t>
            </a:r>
            <a:r>
              <a:rPr lang="en-US" sz="1400" b="1" dirty="0">
                <a:solidFill>
                  <a:schemeClr val="tx1"/>
                </a:solidFill>
                <a:latin typeface="Consolas"/>
                <a:cs typeface="Consolas"/>
              </a:rPr>
              <a:t>, </a:t>
            </a:r>
            <a:r>
              <a:rPr lang="en-US" sz="1400" b="1" dirty="0">
                <a:solidFill>
                  <a:srgbClr val="0070C0"/>
                </a:solidFill>
                <a:latin typeface="Consolas"/>
                <a:cs typeface="Consolas"/>
              </a:rPr>
              <a:t>false</a:t>
            </a:r>
            <a:r>
              <a:rPr lang="en-US" sz="1400" b="1" dirty="0">
                <a:solidFill>
                  <a:schemeClr val="tx1"/>
                </a:solidFill>
                <a:latin typeface="Consolas"/>
                <a:cs typeface="Consolas"/>
              </a:rPr>
              <a:t>);</a:t>
            </a:r>
          </a:p>
          <a:p>
            <a:pPr marL="45720"/>
            <a:r>
              <a:rPr lang="en-US" sz="1400" b="1" dirty="0" err="1">
                <a:solidFill>
                  <a:schemeClr val="tx1"/>
                </a:solidFill>
                <a:latin typeface="Consolas"/>
                <a:cs typeface="Consolas"/>
              </a:rPr>
              <a:t>elem.addEventListener</a:t>
            </a:r>
            <a:r>
              <a:rPr lang="en-US" sz="1400" b="1" dirty="0">
                <a:solidFill>
                  <a:schemeClr val="tx1"/>
                </a:solidFill>
                <a:latin typeface="Consolas"/>
                <a:cs typeface="Consolas"/>
              </a:rPr>
              <a:t>(</a:t>
            </a:r>
            <a:r>
              <a:rPr lang="en-US" sz="1400" b="1" dirty="0">
                <a:solidFill>
                  <a:srgbClr val="C00000"/>
                </a:solidFill>
                <a:latin typeface="Consolas"/>
                <a:cs typeface="Consolas"/>
              </a:rPr>
              <a:t>'</a:t>
            </a:r>
            <a:r>
              <a:rPr lang="en-US" sz="1400" b="1" dirty="0" err="1">
                <a:solidFill>
                  <a:srgbClr val="C00000"/>
                </a:solidFill>
                <a:latin typeface="Consolas"/>
                <a:cs typeface="Consolas"/>
              </a:rPr>
              <a:t>mouseup</a:t>
            </a:r>
            <a:r>
              <a:rPr lang="en-US" sz="1400" b="1" dirty="0">
                <a:solidFill>
                  <a:srgbClr val="C00000"/>
                </a:solidFill>
                <a:latin typeface="Consolas"/>
                <a:cs typeface="Consolas"/>
              </a:rPr>
              <a:t>'</a:t>
            </a:r>
            <a:r>
              <a:rPr lang="en-US" sz="1400" b="1" dirty="0">
                <a:solidFill>
                  <a:schemeClr val="tx1"/>
                </a:solidFill>
                <a:latin typeface="Consolas"/>
                <a:cs typeface="Consolas"/>
              </a:rPr>
              <a:t>, </a:t>
            </a:r>
            <a:r>
              <a:rPr lang="en-US" sz="1400" b="1" dirty="0" err="1">
                <a:solidFill>
                  <a:schemeClr val="tx1"/>
                </a:solidFill>
                <a:latin typeface="Consolas"/>
                <a:cs typeface="Consolas"/>
              </a:rPr>
              <a:t>mouseup</a:t>
            </a:r>
            <a:r>
              <a:rPr lang="en-US" sz="1400" b="1" dirty="0">
                <a:solidFill>
                  <a:schemeClr val="tx1"/>
                </a:solidFill>
                <a:latin typeface="Consolas"/>
                <a:cs typeface="Consolas"/>
              </a:rPr>
              <a:t>, </a:t>
            </a:r>
            <a:r>
              <a:rPr lang="en-US" sz="1400" b="1" dirty="0">
                <a:solidFill>
                  <a:srgbClr val="0070C0"/>
                </a:solidFill>
                <a:latin typeface="Consolas"/>
                <a:cs typeface="Consolas"/>
              </a:rPr>
              <a:t>false</a:t>
            </a:r>
            <a:r>
              <a:rPr lang="en-US" sz="1400" b="1" dirty="0">
                <a:solidFill>
                  <a:schemeClr val="tx1"/>
                </a:solidFill>
                <a:latin typeface="Consolas"/>
                <a:cs typeface="Consolas"/>
              </a:rPr>
              <a:t>);</a:t>
            </a:r>
          </a:p>
          <a:p>
            <a:pPr marL="45720"/>
            <a:r>
              <a:rPr lang="en-US" sz="1400" b="1" dirty="0" err="1" smtClean="0">
                <a:solidFill>
                  <a:schemeClr val="tx1"/>
                </a:solidFill>
                <a:latin typeface="Consolas"/>
                <a:cs typeface="Consolas"/>
              </a:rPr>
              <a:t>doc.addEventListener</a:t>
            </a:r>
            <a:r>
              <a:rPr lang="en-US" sz="1400" b="1" dirty="0">
                <a:solidFill>
                  <a:schemeClr val="tx1"/>
                </a:solidFill>
                <a:latin typeface="Consolas"/>
                <a:cs typeface="Consolas"/>
              </a:rPr>
              <a:t>(</a:t>
            </a:r>
            <a:r>
              <a:rPr lang="en-US" sz="1400" b="1" dirty="0">
                <a:solidFill>
                  <a:srgbClr val="C00000"/>
                </a:solidFill>
                <a:latin typeface="Consolas"/>
                <a:cs typeface="Consolas"/>
              </a:rPr>
              <a:t>'</a:t>
            </a:r>
            <a:r>
              <a:rPr lang="en-US" sz="1400" b="1" dirty="0" err="1">
                <a:solidFill>
                  <a:srgbClr val="C00000"/>
                </a:solidFill>
                <a:latin typeface="Consolas"/>
                <a:cs typeface="Consolas"/>
              </a:rPr>
              <a:t>mousemove</a:t>
            </a:r>
            <a:r>
              <a:rPr lang="en-US" sz="1400" b="1" dirty="0">
                <a:solidFill>
                  <a:schemeClr val="tx1"/>
                </a:solidFill>
                <a:latin typeface="Consolas"/>
                <a:cs typeface="Consolas"/>
              </a:rPr>
              <a:t>', </a:t>
            </a:r>
            <a:r>
              <a:rPr lang="en-US" sz="1400" b="1" dirty="0" err="1">
                <a:solidFill>
                  <a:schemeClr val="tx1"/>
                </a:solidFill>
                <a:latin typeface="Consolas"/>
                <a:cs typeface="Consolas"/>
              </a:rPr>
              <a:t>mousemove</a:t>
            </a:r>
            <a:r>
              <a:rPr lang="en-US" sz="1400" b="1" dirty="0">
                <a:solidFill>
                  <a:schemeClr val="tx1"/>
                </a:solidFill>
                <a:latin typeface="Consolas"/>
                <a:cs typeface="Consolas"/>
              </a:rPr>
              <a:t>, </a:t>
            </a:r>
            <a:r>
              <a:rPr lang="en-US" sz="1400" b="1" dirty="0">
                <a:solidFill>
                  <a:srgbClr val="0070C0"/>
                </a:solidFill>
                <a:latin typeface="Consolas"/>
                <a:cs typeface="Consolas"/>
              </a:rPr>
              <a:t>false</a:t>
            </a:r>
            <a:r>
              <a:rPr lang="en-US" sz="1400" b="1" dirty="0">
                <a:solidFill>
                  <a:schemeClr val="tx1"/>
                </a:solidFill>
                <a:latin typeface="Consolas"/>
                <a:cs typeface="Consolas"/>
              </a:rPr>
              <a:t>);</a:t>
            </a:r>
          </a:p>
        </p:txBody>
      </p:sp>
      <p:pic>
        <p:nvPicPr>
          <p:cNvPr id="2050" name="Picture 2" descr="http://mtv.mtvnimages.com/shared/media/images/acovers/standard/dra800/a855/a85512s4yx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2369" y="3923056"/>
            <a:ext cx="3567516" cy="267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9351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7285" y="731259"/>
            <a:ext cx="8075079" cy="5212342"/>
          </a:xfrm>
        </p:spPr>
      </p:pic>
    </p:spTree>
    <p:extLst>
      <p:ext uri="{BB962C8B-B14F-4D97-AF65-F5344CB8AC3E}">
        <p14:creationId xmlns:p14="http://schemas.microsoft.com/office/powerpoint/2010/main" val="2075061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Asynchronous Programming Landscape</a:t>
            </a:r>
            <a:endParaRPr lang="en-US" dirty="0"/>
          </a:p>
        </p:txBody>
      </p:sp>
      <p:cxnSp>
        <p:nvCxnSpPr>
          <p:cNvPr id="10" name="Straight Connector 9"/>
          <p:cNvCxnSpPr/>
          <p:nvPr/>
        </p:nvCxnSpPr>
        <p:spPr>
          <a:xfrm flipV="1">
            <a:off x="6240016" y="1260688"/>
            <a:ext cx="0" cy="4729804"/>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H="1">
            <a:off x="1312985" y="3933056"/>
            <a:ext cx="10036311" cy="0"/>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a:off x="1199456" y="6060307"/>
            <a:ext cx="10241280" cy="0"/>
          </a:xfrm>
          <a:prstGeom prst="straightConnector1">
            <a:avLst/>
          </a:prstGeom>
          <a:ln w="57150">
            <a:solidFill>
              <a:schemeClr val="accent3"/>
            </a:solidFill>
            <a:tailEnd type="arrow"/>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2749827" y="6055689"/>
            <a:ext cx="1819537"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Synchronous</a:t>
            </a:r>
          </a:p>
        </p:txBody>
      </p:sp>
      <p:sp>
        <p:nvSpPr>
          <p:cNvPr id="15" name="TextBox 14"/>
          <p:cNvSpPr txBox="1"/>
          <p:nvPr/>
        </p:nvSpPr>
        <p:spPr>
          <a:xfrm>
            <a:off x="7896200" y="6060307"/>
            <a:ext cx="1963230"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Asynchronous</a:t>
            </a:r>
          </a:p>
        </p:txBody>
      </p:sp>
      <p:cxnSp>
        <p:nvCxnSpPr>
          <p:cNvPr id="7" name="Straight Arrow Connector 6"/>
          <p:cNvCxnSpPr/>
          <p:nvPr/>
        </p:nvCxnSpPr>
        <p:spPr>
          <a:xfrm flipV="1">
            <a:off x="1147696" y="892112"/>
            <a:ext cx="0" cy="5098380"/>
          </a:xfrm>
          <a:prstGeom prst="straightConnector1">
            <a:avLst/>
          </a:prstGeom>
          <a:ln w="57150">
            <a:solidFill>
              <a:schemeClr val="accent4"/>
            </a:solidFill>
            <a:tailEnd type="arrow"/>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16200000">
            <a:off x="-86317" y="4746401"/>
            <a:ext cx="1877502"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Single value (1)</a:t>
            </a:r>
          </a:p>
        </p:txBody>
      </p:sp>
      <p:sp>
        <p:nvSpPr>
          <p:cNvPr id="17" name="TextBox 16"/>
          <p:cNvSpPr txBox="1"/>
          <p:nvPr/>
        </p:nvSpPr>
        <p:spPr>
          <a:xfrm rot="16200000">
            <a:off x="-253441" y="2129357"/>
            <a:ext cx="2202911"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Multiple values (*)</a:t>
            </a:r>
          </a:p>
        </p:txBody>
      </p:sp>
      <p:sp>
        <p:nvSpPr>
          <p:cNvPr id="19" name="TextBox 18"/>
          <p:cNvSpPr txBox="1"/>
          <p:nvPr/>
        </p:nvSpPr>
        <p:spPr>
          <a:xfrm>
            <a:off x="2558895" y="4241296"/>
            <a:ext cx="1314784"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Value</a:t>
            </a:r>
            <a:endParaRPr lang="en-US" sz="3200" b="1" dirty="0">
              <a:solidFill>
                <a:schemeClr val="accent1">
                  <a:alpha val="99000"/>
                </a:schemeClr>
              </a:solidFill>
              <a:latin typeface="Consolas" pitchFamily="49" charset="0"/>
              <a:cs typeface="Consolas" pitchFamily="49" charset="0"/>
            </a:endParaRPr>
          </a:p>
        </p:txBody>
      </p:sp>
      <p:sp>
        <p:nvSpPr>
          <p:cNvPr id="20" name="TextBox 19"/>
          <p:cNvSpPr txBox="1"/>
          <p:nvPr/>
        </p:nvSpPr>
        <p:spPr>
          <a:xfrm>
            <a:off x="7921833" y="4241296"/>
            <a:ext cx="176683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Promise</a:t>
            </a:r>
            <a:endParaRPr lang="en-US" sz="3200" b="1" dirty="0">
              <a:solidFill>
                <a:schemeClr val="accent1">
                  <a:alpha val="99000"/>
                </a:schemeClr>
              </a:solidFill>
              <a:latin typeface="Consolas" pitchFamily="49" charset="0"/>
              <a:cs typeface="Consolas" pitchFamily="49" charset="0"/>
            </a:endParaRPr>
          </a:p>
        </p:txBody>
      </p:sp>
      <p:sp>
        <p:nvSpPr>
          <p:cNvPr id="21" name="TextBox 20"/>
          <p:cNvSpPr txBox="1"/>
          <p:nvPr/>
        </p:nvSpPr>
        <p:spPr>
          <a:xfrm>
            <a:off x="2219861" y="1144952"/>
            <a:ext cx="1992853"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err="1" smtClean="0">
                <a:solidFill>
                  <a:schemeClr val="accent1">
                    <a:alpha val="99000"/>
                  </a:schemeClr>
                </a:solidFill>
                <a:latin typeface="Consolas" pitchFamily="49" charset="0"/>
                <a:cs typeface="Consolas" pitchFamily="49" charset="0"/>
              </a:rPr>
              <a:t>Iterable</a:t>
            </a:r>
            <a:endParaRPr lang="en-US" sz="3200" b="1" dirty="0">
              <a:solidFill>
                <a:schemeClr val="accent1">
                  <a:alpha val="99000"/>
                </a:schemeClr>
              </a:solidFill>
              <a:latin typeface="Consolas" pitchFamily="49" charset="0"/>
              <a:cs typeface="Consolas" pitchFamily="49" charset="0"/>
            </a:endParaRPr>
          </a:p>
        </p:txBody>
      </p:sp>
      <p:sp>
        <p:nvSpPr>
          <p:cNvPr id="22" name="TextBox 21"/>
          <p:cNvSpPr txBox="1"/>
          <p:nvPr/>
        </p:nvSpPr>
        <p:spPr>
          <a:xfrm>
            <a:off x="7130750" y="1144952"/>
            <a:ext cx="244490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Observable</a:t>
            </a:r>
            <a:endParaRPr lang="en-US" sz="3200" b="1" dirty="0">
              <a:solidFill>
                <a:schemeClr val="accent1">
                  <a:alpha val="99000"/>
                </a:schemeClr>
              </a:solidFill>
              <a:latin typeface="Consolas" pitchFamily="49" charset="0"/>
              <a:cs typeface="Consolas" pitchFamily="49" charset="0"/>
            </a:endParaRPr>
          </a:p>
        </p:txBody>
      </p:sp>
      <p:sp>
        <p:nvSpPr>
          <p:cNvPr id="23" name="TextBox 22"/>
          <p:cNvSpPr txBox="1"/>
          <p:nvPr/>
        </p:nvSpPr>
        <p:spPr>
          <a:xfrm>
            <a:off x="2802286" y="4899680"/>
            <a:ext cx="1830950"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y = f(x)</a:t>
            </a:r>
            <a:r>
              <a:rPr lang="en-US" dirty="0">
                <a:solidFill>
                  <a:srgbClr val="0070C0">
                    <a:alpha val="99000"/>
                  </a:srgbClr>
                </a:solidFill>
                <a:latin typeface="Consolas" pitchFamily="49" charset="0"/>
                <a:cs typeface="Consolas" pitchFamily="49" charset="0"/>
              </a:rPr>
              <a:t>;</a:t>
            </a:r>
          </a:p>
          <a:p>
            <a:pPr>
              <a:lnSpc>
                <a:spcPct val="90000"/>
              </a:lnSpc>
              <a:spcBef>
                <a:spcPct val="20000"/>
              </a:spcBef>
              <a:buSzPct val="90000"/>
            </a:pPr>
            <a:r>
              <a:rPr lang="en-US" dirty="0" err="1">
                <a:solidFill>
                  <a:srgbClr val="0070C0">
                    <a:alpha val="99000"/>
                  </a:srgbClr>
                </a:solidFill>
                <a:latin typeface="Consolas" pitchFamily="49" charset="0"/>
                <a:cs typeface="Consolas" pitchFamily="49" charset="0"/>
              </a:rPr>
              <a:t>var</a:t>
            </a:r>
            <a:r>
              <a:rPr lang="en-US" dirty="0">
                <a:solidFill>
                  <a:srgbClr val="0070C0">
                    <a:alpha val="99000"/>
                  </a:srgbClr>
                </a:solidFill>
                <a:latin typeface="Consolas" pitchFamily="49" charset="0"/>
                <a:cs typeface="Consolas" pitchFamily="49" charset="0"/>
              </a:rPr>
              <a:t> </a:t>
            </a:r>
            <a:r>
              <a:rPr lang="en-US" dirty="0">
                <a:solidFill>
                  <a:schemeClr val="tx1">
                    <a:alpha val="99000"/>
                  </a:schemeClr>
                </a:solidFill>
                <a:latin typeface="Consolas" pitchFamily="49" charset="0"/>
                <a:cs typeface="Consolas" pitchFamily="49" charset="0"/>
              </a:rPr>
              <a:t>z = g(y)</a:t>
            </a:r>
            <a:r>
              <a:rPr lang="en-US" dirty="0">
                <a:solidFill>
                  <a:srgbClr val="0070C0">
                    <a:alpha val="99000"/>
                  </a:srgbClr>
                </a:solidFill>
                <a:latin typeface="Consolas" pitchFamily="49" charset="0"/>
                <a:cs typeface="Consolas" pitchFamily="49" charset="0"/>
              </a:rPr>
              <a:t>;</a:t>
            </a:r>
          </a:p>
        </p:txBody>
      </p:sp>
      <p:sp>
        <p:nvSpPr>
          <p:cNvPr id="24" name="TextBox 23"/>
          <p:cNvSpPr txBox="1"/>
          <p:nvPr/>
        </p:nvSpPr>
        <p:spPr>
          <a:xfrm>
            <a:off x="7193268" y="4867308"/>
            <a:ext cx="3983783"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dirty="0">
                <a:solidFill>
                  <a:srgbClr val="0070C0">
                    <a:alpha val="99000"/>
                  </a:srgbClr>
                </a:solidFill>
                <a:latin typeface="Consolas" pitchFamily="49" charset="0"/>
                <a:cs typeface="Consolas" pitchFamily="49" charset="0"/>
              </a:rPr>
              <a:t>var </a:t>
            </a:r>
            <a:r>
              <a:rPr lang="en-US" dirty="0">
                <a:solidFill>
                  <a:schemeClr val="tx1">
                    <a:alpha val="99000"/>
                  </a:schemeClr>
                </a:solidFill>
                <a:latin typeface="Consolas" pitchFamily="49" charset="0"/>
                <a:cs typeface="Consolas" pitchFamily="49" charset="0"/>
              </a:rPr>
              <a:t>y = </a:t>
            </a:r>
            <a:r>
              <a:rPr lang="en-US" dirty="0" err="1" smtClean="0">
                <a:solidFill>
                  <a:schemeClr val="tx1">
                    <a:alpha val="99000"/>
                  </a:schemeClr>
                </a:solidFill>
                <a:latin typeface="Consolas" pitchFamily="49" charset="0"/>
                <a:cs typeface="Consolas" pitchFamily="49" charset="0"/>
              </a:rPr>
              <a:t>fAsync.then</a:t>
            </a:r>
            <a:r>
              <a:rPr lang="en-US" dirty="0" smtClean="0">
                <a:solidFill>
                  <a:schemeClr val="tx1">
                    <a:alpha val="99000"/>
                  </a:schemeClr>
                </a:solidFill>
                <a:latin typeface="Consolas" pitchFamily="49" charset="0"/>
                <a:cs typeface="Consolas" pitchFamily="49" charset="0"/>
              </a:rPr>
              <a:t>(x =&gt; ...)</a:t>
            </a:r>
            <a:r>
              <a:rPr lang="en-US" dirty="0" smtClean="0">
                <a:solidFill>
                  <a:srgbClr val="0070C0">
                    <a:alpha val="99000"/>
                  </a:srgbClr>
                </a:solidFill>
                <a:latin typeface="Consolas" pitchFamily="49" charset="0"/>
                <a:cs typeface="Consolas" pitchFamily="49" charset="0"/>
              </a:rPr>
              <a:t>;</a:t>
            </a:r>
            <a:endParaRPr lang="en-US" dirty="0">
              <a:solidFill>
                <a:srgbClr val="0070C0">
                  <a:alpha val="99000"/>
                </a:srgbClr>
              </a:solidFill>
              <a:latin typeface="Consolas" pitchFamily="49" charset="0"/>
              <a:cs typeface="Consolas" pitchFamily="49" charset="0"/>
            </a:endParaRPr>
          </a:p>
          <a:p>
            <a:pPr>
              <a:lnSpc>
                <a:spcPct val="90000"/>
              </a:lnSpc>
              <a:spcBef>
                <a:spcPct val="20000"/>
              </a:spcBef>
              <a:buSzPct val="90000"/>
            </a:pPr>
            <a:r>
              <a:rPr lang="en-US" dirty="0">
                <a:solidFill>
                  <a:srgbClr val="0070C0">
                    <a:alpha val="99000"/>
                  </a:srgbClr>
                </a:solidFill>
                <a:latin typeface="Consolas" pitchFamily="49" charset="0"/>
                <a:cs typeface="Consolas" pitchFamily="49" charset="0"/>
              </a:rPr>
              <a:t>var </a:t>
            </a:r>
            <a:r>
              <a:rPr lang="en-US" dirty="0">
                <a:solidFill>
                  <a:schemeClr val="tx1">
                    <a:alpha val="99000"/>
                  </a:schemeClr>
                </a:solidFill>
                <a:latin typeface="Consolas" pitchFamily="49" charset="0"/>
                <a:cs typeface="Consolas" pitchFamily="49" charset="0"/>
              </a:rPr>
              <a:t>z = </a:t>
            </a:r>
            <a:r>
              <a:rPr lang="en-US" dirty="0" err="1" smtClean="0">
                <a:solidFill>
                  <a:schemeClr val="tx1">
                    <a:alpha val="99000"/>
                  </a:schemeClr>
                </a:solidFill>
                <a:latin typeface="Consolas" pitchFamily="49" charset="0"/>
                <a:cs typeface="Consolas" pitchFamily="49" charset="0"/>
              </a:rPr>
              <a:t>gAsync.then</a:t>
            </a:r>
            <a:r>
              <a:rPr lang="en-US" dirty="0" smtClean="0">
                <a:solidFill>
                  <a:schemeClr val="tx1">
                    <a:alpha val="99000"/>
                  </a:schemeClr>
                </a:solidFill>
                <a:latin typeface="Consolas" pitchFamily="49" charset="0"/>
                <a:cs typeface="Consolas" pitchFamily="49" charset="0"/>
              </a:rPr>
              <a:t>(y =&gt; ...)</a:t>
            </a:r>
            <a:r>
              <a:rPr lang="en-US" dirty="0" smtClean="0">
                <a:solidFill>
                  <a:srgbClr val="0070C0">
                    <a:alpha val="99000"/>
                  </a:srgbClr>
                </a:solidFill>
                <a:latin typeface="Consolas" pitchFamily="49" charset="0"/>
                <a:cs typeface="Consolas" pitchFamily="49" charset="0"/>
              </a:rPr>
              <a:t>;</a:t>
            </a:r>
            <a:endParaRPr lang="en-US" dirty="0">
              <a:solidFill>
                <a:srgbClr val="0070C0">
                  <a:alpha val="99000"/>
                </a:srgbClr>
              </a:solidFill>
              <a:latin typeface="Consolas" pitchFamily="49" charset="0"/>
              <a:cs typeface="Consolas" pitchFamily="49" charset="0"/>
            </a:endParaRPr>
          </a:p>
        </p:txBody>
      </p:sp>
      <p:sp>
        <p:nvSpPr>
          <p:cNvPr id="26" name="TextBox 25"/>
          <p:cNvSpPr txBox="1"/>
          <p:nvPr/>
        </p:nvSpPr>
        <p:spPr>
          <a:xfrm>
            <a:off x="1788851" y="1772816"/>
            <a:ext cx="4211013" cy="2094804"/>
          </a:xfrm>
          <a:prstGeom prst="rect">
            <a:avLst/>
          </a:prstGeom>
          <a:noFill/>
        </p:spPr>
        <p:txBody>
          <a:bodyPr wrap="squar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var res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filter</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map</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700" dirty="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dirty="0" err="1" smtClean="0">
                <a:latin typeface="Consolas" pitchFamily="49" charset="0"/>
                <a:cs typeface="Consolas" pitchFamily="49" charset="0"/>
              </a:rPr>
              <a:t>res.</a:t>
            </a:r>
            <a:r>
              <a:rPr lang="en-US" dirty="0" err="1" smtClean="0">
                <a:solidFill>
                  <a:srgbClr val="0070C0"/>
                </a:solidFill>
                <a:latin typeface="Consolas" pitchFamily="49" charset="0"/>
                <a:cs typeface="Consolas" pitchFamily="49" charset="0"/>
              </a:rPr>
              <a:t>forEach</a:t>
            </a:r>
            <a:r>
              <a:rPr lang="en-US" dirty="0" smtClean="0">
                <a:latin typeface="Consolas" pitchFamily="49" charset="0"/>
                <a:cs typeface="Consolas" pitchFamily="49" charset="0"/>
              </a:rPr>
              <a:t>(x =&gt; </a:t>
            </a:r>
            <a:endParaRPr lang="en-US" dirty="0">
              <a:latin typeface="Consolas" pitchFamily="49" charset="0"/>
              <a:cs typeface="Consolas" pitchFamily="49" charset="0"/>
            </a:endParaRPr>
          </a:p>
          <a:p>
            <a:pPr>
              <a:lnSpc>
                <a:spcPct val="90000"/>
              </a:lnSpc>
              <a:spcBef>
                <a:spcPct val="20000"/>
              </a:spcBef>
              <a:buSzPct val="90000"/>
            </a:pPr>
            <a:r>
              <a:rPr lang="en-US" dirty="0">
                <a:solidFill>
                  <a:schemeClr val="tx1">
                    <a:alpha val="99000"/>
                  </a:schemeClr>
                </a:solidFill>
                <a:latin typeface="Consolas" pitchFamily="49" charset="0"/>
                <a:cs typeface="Consolas" pitchFamily="49" charset="0"/>
              </a:rPr>
              <a:t> </a:t>
            </a:r>
            <a:r>
              <a:rPr lang="en-US" dirty="0" smtClean="0">
                <a:solidFill>
                  <a:schemeClr val="tx1">
                    <a:alpha val="99000"/>
                  </a:schemeClr>
                </a:solidFill>
                <a:latin typeface="Consolas" pitchFamily="49" charset="0"/>
                <a:cs typeface="Consolas" pitchFamily="49" charset="0"/>
              </a:rPr>
              <a:t> </a:t>
            </a:r>
            <a:r>
              <a:rPr lang="en-US" sz="1400" dirty="0">
                <a:solidFill>
                  <a:schemeClr val="tx1">
                    <a:alpha val="99000"/>
                  </a:schemeClr>
                </a:solidFill>
                <a:latin typeface="Consolas" pitchFamily="49" charset="0"/>
                <a:cs typeface="Consolas" pitchFamily="49" charset="0"/>
              </a:rPr>
              <a:t>... </a:t>
            </a:r>
            <a:endParaRPr lang="en-US" dirty="0">
              <a:solidFill>
                <a:schemeClr val="tx1">
                  <a:alpha val="99000"/>
                </a:schemeClr>
              </a:solidFill>
              <a:latin typeface="Consolas" pitchFamily="49" charset="0"/>
              <a:cs typeface="Consolas" pitchFamily="49" charset="0"/>
            </a:endParaRPr>
          </a:p>
        </p:txBody>
      </p:sp>
      <p:sp>
        <p:nvSpPr>
          <p:cNvPr id="27" name="TextBox 26"/>
          <p:cNvSpPr txBox="1"/>
          <p:nvPr/>
        </p:nvSpPr>
        <p:spPr>
          <a:xfrm>
            <a:off x="6962613" y="1769610"/>
            <a:ext cx="4237057" cy="2098010"/>
          </a:xfrm>
          <a:prstGeom prst="rect">
            <a:avLst/>
          </a:prstGeom>
          <a:noFill/>
        </p:spPr>
        <p:txBody>
          <a:bodyPr wrap="non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a:t>
            </a:r>
            <a:r>
              <a:rPr lang="en-US"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ilter</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 </a:t>
            </a:r>
            <a:r>
              <a:rPr lang="en-US" dirty="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t>
            </a:r>
            <a:r>
              <a:rPr lang="en-US"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ap</a:t>
            </a:r>
            <a:r>
              <a:rPr lang="en-US"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dirty="0" err="1">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spcBef>
                <a:spcPct val="20000"/>
              </a:spcBef>
              <a:buSzPct val="90000"/>
            </a:pPr>
            <a:endParaRPr lang="en-US" sz="700" dirty="0" smtClean="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dirty="0" err="1" smtClean="0">
                <a:solidFill>
                  <a:schemeClr val="tx1">
                    <a:alpha val="99000"/>
                  </a:schemeClr>
                </a:solidFill>
                <a:latin typeface="Consolas" pitchFamily="49" charset="0"/>
                <a:cs typeface="Consolas" pitchFamily="49" charset="0"/>
              </a:rPr>
              <a:t>res.</a:t>
            </a:r>
            <a:r>
              <a:rPr lang="en-US" dirty="0" err="1" smtClean="0">
                <a:solidFill>
                  <a:srgbClr val="0070C0">
                    <a:alpha val="99000"/>
                  </a:srgbClr>
                </a:solidFill>
                <a:latin typeface="Consolas" pitchFamily="49" charset="0"/>
                <a:cs typeface="Consolas" pitchFamily="49" charset="0"/>
              </a:rPr>
              <a:t>forEach</a:t>
            </a:r>
            <a:r>
              <a:rPr lang="en-US" dirty="0" smtClean="0">
                <a:solidFill>
                  <a:schemeClr val="tx1">
                    <a:alpha val="99000"/>
                  </a:schemeClr>
                </a:solidFill>
                <a:latin typeface="Consolas" pitchFamily="49" charset="0"/>
                <a:cs typeface="Consolas" pitchFamily="49" charset="0"/>
              </a:rPr>
              <a:t>(x </a:t>
            </a:r>
            <a:r>
              <a:rPr lang="en-US" dirty="0" smtClean="0">
                <a:solidFill>
                  <a:schemeClr val="tx1">
                    <a:alpha val="99000"/>
                  </a:schemeClr>
                </a:solidFill>
                <a:latin typeface="Consolas" pitchFamily="49" charset="0"/>
                <a:cs typeface="Consolas" pitchFamily="49" charset="0"/>
              </a:rPr>
              <a:t>=&gt;</a:t>
            </a:r>
          </a:p>
          <a:p>
            <a:pPr>
              <a:lnSpc>
                <a:spcPct val="90000"/>
              </a:lnSpc>
              <a:spcBef>
                <a:spcPct val="20000"/>
              </a:spcBef>
              <a:buSzPct val="90000"/>
            </a:pPr>
            <a:r>
              <a:rPr lang="en-US" dirty="0" smtClean="0">
                <a:solidFill>
                  <a:schemeClr val="tx1">
                    <a:alpha val="99000"/>
                  </a:schemeClr>
                </a:solidFill>
                <a:latin typeface="Consolas" pitchFamily="49" charset="0"/>
                <a:cs typeface="Consolas" pitchFamily="49" charset="0"/>
              </a:rPr>
              <a:t>  </a:t>
            </a:r>
            <a:r>
              <a:rPr lang="en-US" sz="1600" dirty="0">
                <a:solidFill>
                  <a:schemeClr val="tx1">
                    <a:alpha val="99000"/>
                  </a:schemeClr>
                </a:solidFill>
                <a:latin typeface="Consolas" pitchFamily="49" charset="0"/>
                <a:cs typeface="Consolas" pitchFamily="49" charset="0"/>
              </a:rPr>
              <a:t>...</a:t>
            </a:r>
            <a:endParaRPr lang="en-US" dirty="0">
              <a:solidFill>
                <a:schemeClr val="tx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240817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t>First-Class </a:t>
            </a:r>
            <a:r>
              <a:rPr lang="en-US" sz="4000" dirty="0" err="1" smtClean="0"/>
              <a:t>Async</a:t>
            </a:r>
            <a:r>
              <a:rPr lang="en-US" sz="4000" dirty="0" smtClean="0"/>
              <a:t> and Events</a:t>
            </a:r>
            <a:r>
              <a:rPr lang="en-US" sz="6000" dirty="0"/>
              <a:t/>
            </a:r>
            <a:br>
              <a:rPr lang="en-US" sz="6000" dirty="0"/>
            </a:br>
            <a:r>
              <a:rPr lang="en-US" sz="2700" dirty="0">
                <a:solidFill>
                  <a:schemeClr val="accent1"/>
                </a:solidFill>
              </a:rPr>
              <a:t>Objects to the rescue</a:t>
            </a:r>
          </a:p>
        </p:txBody>
      </p:sp>
      <p:pic>
        <p:nvPicPr>
          <p:cNvPr id="1028" name="Picture 4" descr="http://blogs.toonboom.com/professional/wp-content/uploads/2008/05/wikipedia-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501" y="2859973"/>
            <a:ext cx="3105858" cy="38045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0518" t="29406" r="40449" b="57499"/>
          <a:stretch/>
        </p:blipFill>
        <p:spPr bwMode="auto">
          <a:xfrm>
            <a:off x="836508" y="2186163"/>
            <a:ext cx="7242281" cy="281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bwMode="auto">
          <a:xfrm>
            <a:off x="2220913" y="3219451"/>
            <a:ext cx="4914900" cy="847725"/>
          </a:xfrm>
          <a:prstGeom prst="roundRect">
            <a:avLst/>
          </a:prstGeom>
          <a:no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 name="Rounded Rectangular Callout 3"/>
          <p:cNvSpPr/>
          <p:nvPr/>
        </p:nvSpPr>
        <p:spPr bwMode="auto">
          <a:xfrm>
            <a:off x="7059614" y="923925"/>
            <a:ext cx="2733675" cy="971550"/>
          </a:xfrm>
          <a:prstGeom prst="wedgeRoundRectCallout">
            <a:avLst>
              <a:gd name="adj1" fmla="val -48079"/>
              <a:gd name="adj2" fmla="val 171324"/>
              <a:gd name="adj3" fmla="val 16667"/>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How about a </a:t>
            </a:r>
            <a:r>
              <a:rPr lang="en-US" sz="2000" b="1" dirty="0">
                <a:gradFill>
                  <a:gsLst>
                    <a:gs pos="0">
                      <a:srgbClr val="FFFFFF"/>
                    </a:gs>
                    <a:gs pos="100000">
                      <a:srgbClr val="FFFFFF"/>
                    </a:gs>
                  </a:gsLst>
                  <a:lin ang="5400000" scaled="0"/>
                </a:gradFill>
              </a:rPr>
              <a:t>query library</a:t>
            </a:r>
            <a:r>
              <a:rPr lang="en-US" sz="2000" dirty="0">
                <a:gradFill>
                  <a:gsLst>
                    <a:gs pos="0">
                      <a:srgbClr val="FFFFFF"/>
                    </a:gs>
                    <a:gs pos="100000">
                      <a:srgbClr val="FFFFFF"/>
                    </a:gs>
                  </a:gsLst>
                  <a:lin ang="5400000" scaled="0"/>
                </a:gradFill>
              </a:rPr>
              <a:t>?</a:t>
            </a:r>
          </a:p>
        </p:txBody>
      </p:sp>
      <p:sp>
        <p:nvSpPr>
          <p:cNvPr id="7" name="Rounded Rectangular Callout 6"/>
          <p:cNvSpPr/>
          <p:nvPr/>
        </p:nvSpPr>
        <p:spPr bwMode="auto">
          <a:xfrm>
            <a:off x="992188" y="5578639"/>
            <a:ext cx="2733675" cy="971550"/>
          </a:xfrm>
          <a:prstGeom prst="wedgeRoundRectCallout">
            <a:avLst>
              <a:gd name="adj1" fmla="val 55057"/>
              <a:gd name="adj2" fmla="val -192402"/>
              <a:gd name="adj3" fmla="val 16667"/>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000" dirty="0">
                <a:gradFill>
                  <a:gsLst>
                    <a:gs pos="0">
                      <a:srgbClr val="FFFFFF"/>
                    </a:gs>
                    <a:gs pos="100000">
                      <a:srgbClr val="FFFFFF"/>
                    </a:gs>
                  </a:gsLst>
                  <a:lin ang="5400000" scaled="0"/>
                </a:gradFill>
              </a:rPr>
              <a:t>Or </a:t>
            </a:r>
            <a:r>
              <a:rPr lang="en-US" sz="2000" b="1" dirty="0">
                <a:gradFill>
                  <a:gsLst>
                    <a:gs pos="0">
                      <a:srgbClr val="FFFFFF"/>
                    </a:gs>
                    <a:gs pos="100000">
                      <a:srgbClr val="FFFFFF"/>
                    </a:gs>
                  </a:gsLst>
                  <a:lin ang="5400000" scaled="0"/>
                </a:gradFill>
              </a:rPr>
              <a:t>mocking </a:t>
            </a:r>
            <a:r>
              <a:rPr lang="en-US" sz="2000" dirty="0">
                <a:gradFill>
                  <a:gsLst>
                    <a:gs pos="0">
                      <a:srgbClr val="FFFFFF"/>
                    </a:gs>
                    <a:gs pos="100000">
                      <a:srgbClr val="FFFFFF"/>
                    </a:gs>
                  </a:gsLst>
                  <a:lin ang="5400000" scaled="0"/>
                </a:gradFill>
              </a:rPr>
              <a:t>for testing…?</a:t>
            </a:r>
          </a:p>
        </p:txBody>
      </p:sp>
      <p:sp>
        <p:nvSpPr>
          <p:cNvPr id="5" name="Rounded Rectangle 4"/>
          <p:cNvSpPr/>
          <p:nvPr/>
        </p:nvSpPr>
        <p:spPr bwMode="auto">
          <a:xfrm>
            <a:off x="2444750" y="2286001"/>
            <a:ext cx="1281112" cy="371475"/>
          </a:xfrm>
          <a:prstGeom prst="roundRect">
            <a:avLst/>
          </a:prstGeom>
          <a:solidFill>
            <a:srgbClr val="FFC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1084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Promises </a:t>
            </a:r>
            <a:r>
              <a:rPr lang="en-US" dirty="0" err="1" smtClean="0"/>
              <a:t>Promises</a:t>
            </a:r>
            <a:endParaRPr lang="en-US" dirty="0"/>
          </a:p>
        </p:txBody>
      </p:sp>
      <p:sp>
        <p:nvSpPr>
          <p:cNvPr id="3" name="Content Placeholder 2"/>
          <p:cNvSpPr>
            <a:spLocks noGrp="1"/>
          </p:cNvSpPr>
          <p:nvPr>
            <p:ph idx="1"/>
          </p:nvPr>
        </p:nvSpPr>
        <p:spPr/>
        <p:txBody>
          <a:bodyPr/>
          <a:lstStyle/>
          <a:p>
            <a:r>
              <a:rPr lang="en-US" sz="2800" b="1" dirty="0" err="1" smtClean="0">
                <a:solidFill>
                  <a:schemeClr val="tx1"/>
                </a:solidFill>
                <a:latin typeface="Consolas" panose="020B0609020204030204" pitchFamily="49" charset="0"/>
                <a:cs typeface="Consolas" panose="020B0609020204030204" pitchFamily="49" charset="0"/>
              </a:rPr>
              <a:t>promise.then</a:t>
            </a:r>
            <a:r>
              <a:rPr lang="en-US" sz="2800" b="1" dirty="0" smtClean="0">
                <a:solidFill>
                  <a:schemeClr val="tx1"/>
                </a:solidFill>
                <a:latin typeface="Consolas" panose="020B0609020204030204" pitchFamily="49" charset="0"/>
                <a:cs typeface="Consolas" panose="020B0609020204030204" pitchFamily="49" charset="0"/>
              </a:rPr>
              <a:t>(</a:t>
            </a:r>
            <a:r>
              <a:rPr lang="en-US" sz="2800" b="1" dirty="0" err="1" smtClean="0">
                <a:solidFill>
                  <a:schemeClr val="tx1"/>
                </a:solidFill>
                <a:latin typeface="Consolas" panose="020B0609020204030204" pitchFamily="49" charset="0"/>
                <a:cs typeface="Consolas" panose="020B0609020204030204" pitchFamily="49" charset="0"/>
              </a:rPr>
              <a:t>onFulfilled</a:t>
            </a:r>
            <a:r>
              <a:rPr lang="en-US" sz="2800" b="1" dirty="0" smtClean="0">
                <a:solidFill>
                  <a:schemeClr val="tx1"/>
                </a:solidFill>
                <a:latin typeface="Consolas" panose="020B0609020204030204" pitchFamily="49" charset="0"/>
                <a:cs typeface="Consolas" panose="020B0609020204030204" pitchFamily="49" charset="0"/>
              </a:rPr>
              <a:t>, </a:t>
            </a:r>
            <a:r>
              <a:rPr lang="en-US" sz="2800" b="1" dirty="0" err="1" smtClean="0">
                <a:solidFill>
                  <a:schemeClr val="tx1"/>
                </a:solidFill>
                <a:latin typeface="Consolas" panose="020B0609020204030204" pitchFamily="49" charset="0"/>
                <a:cs typeface="Consolas" panose="020B0609020204030204" pitchFamily="49" charset="0"/>
              </a:rPr>
              <a:t>onRejected</a:t>
            </a:r>
            <a:r>
              <a:rPr lang="en-US" sz="2800" b="1" dirty="0" smtClean="0">
                <a:solidFill>
                  <a:schemeClr val="tx1"/>
                </a:solidFill>
                <a:latin typeface="Consolas" panose="020B0609020204030204" pitchFamily="49" charset="0"/>
                <a:cs typeface="Consolas" panose="020B0609020204030204" pitchFamily="49" charset="0"/>
              </a:rPr>
              <a:t>);</a:t>
            </a:r>
          </a:p>
          <a:p>
            <a:endParaRPr lang="en-US" sz="2800" dirty="0"/>
          </a:p>
          <a:p>
            <a:r>
              <a:rPr lang="en-US" sz="2800" dirty="0" smtClean="0"/>
              <a:t>Why?</a:t>
            </a:r>
            <a:endParaRPr lang="en-US" sz="2800" dirty="0"/>
          </a:p>
          <a:p>
            <a:pPr lvl="1"/>
            <a:r>
              <a:rPr lang="en-US" dirty="0" smtClean="0"/>
              <a:t>Only one callback will be called either </a:t>
            </a:r>
            <a:r>
              <a:rPr lang="en-US" dirty="0" err="1" smtClean="0"/>
              <a:t>onFulfilled</a:t>
            </a:r>
            <a:r>
              <a:rPr lang="en-US" dirty="0" smtClean="0"/>
              <a:t> or </a:t>
            </a:r>
            <a:r>
              <a:rPr lang="en-US" dirty="0" err="1" smtClean="0"/>
              <a:t>onRejected</a:t>
            </a:r>
            <a:endParaRPr lang="en-US" dirty="0"/>
          </a:p>
          <a:p>
            <a:pPr lvl="1"/>
            <a:r>
              <a:rPr lang="en-US" dirty="0" smtClean="0"/>
              <a:t>Handlers called asynchronously</a:t>
            </a:r>
          </a:p>
          <a:p>
            <a:pPr lvl="1"/>
            <a:r>
              <a:rPr lang="en-US" dirty="0" smtClean="0"/>
              <a:t>If settled, then calls the handlers once attached</a:t>
            </a:r>
            <a:endParaRPr lang="en-US" dirty="0"/>
          </a:p>
        </p:txBody>
      </p:sp>
      <p:pic>
        <p:nvPicPr>
          <p:cNvPr id="1026" name="Picture 2" descr="Promise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0" y="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88572" y="4976634"/>
            <a:ext cx="6456219" cy="1200329"/>
          </a:xfrm>
          <a:prstGeom prst="rect">
            <a:avLst/>
          </a:prstGeom>
          <a:noFill/>
        </p:spPr>
        <p:txBody>
          <a:bodyPr wrap="square" rtlCol="0">
            <a:spAutoFit/>
          </a:bodyPr>
          <a:lstStyle/>
          <a:p>
            <a:r>
              <a:rPr lang="en-US" sz="2400" b="1" dirty="0" err="1" smtClean="0">
                <a:latin typeface="Consolas" panose="020B0609020204030204" pitchFamily="49" charset="0"/>
                <a:cs typeface="Consolas" panose="020B0609020204030204" pitchFamily="49" charset="0"/>
              </a:rPr>
              <a:t>player.initialize</a:t>
            </a:r>
            <a:r>
              <a:rPr lang="en-US" sz="2400" b="1" dirty="0" smtClean="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.then(</a:t>
            </a:r>
            <a:r>
              <a:rPr lang="en-US" sz="2400" b="1" dirty="0" err="1" smtClean="0">
                <a:latin typeface="Consolas" panose="020B0609020204030204" pitchFamily="49" charset="0"/>
                <a:cs typeface="Consolas" panose="020B0609020204030204" pitchFamily="49" charset="0"/>
              </a:rPr>
              <a:t>authorizeMovie</a:t>
            </a:r>
            <a:r>
              <a:rPr lang="en-US" sz="2400" b="1"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loginError</a:t>
            </a:r>
            <a:r>
              <a:rPr lang="en-US" sz="2400" b="1" dirty="0" smtClean="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.then(</a:t>
            </a:r>
            <a:r>
              <a:rPr lang="en-US" sz="2400" b="1" dirty="0" err="1" smtClean="0">
                <a:latin typeface="Consolas" panose="020B0609020204030204" pitchFamily="49" charset="0"/>
                <a:cs typeface="Consolas" panose="020B0609020204030204" pitchFamily="49" charset="0"/>
              </a:rPr>
              <a:t>playMovie</a:t>
            </a:r>
            <a:r>
              <a:rPr lang="en-US" sz="2400" b="1"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unauthorizedMovie</a:t>
            </a:r>
            <a:r>
              <a:rPr lang="en-US" sz="2400" b="1" dirty="0" smtClean="0">
                <a:latin typeface="Consolas" panose="020B0609020204030204" pitchFamily="49" charset="0"/>
                <a:cs typeface="Consolas" panose="020B0609020204030204" pitchFamily="49" charset="0"/>
              </a:rPr>
              <a:t>)</a:t>
            </a:r>
            <a:endParaRPr lang="en-US" sz="2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147984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Promises </a:t>
            </a:r>
            <a:r>
              <a:rPr lang="en-US" dirty="0" err="1" smtClean="0"/>
              <a:t>Promises</a:t>
            </a:r>
            <a:endParaRPr lang="en-US" dirty="0"/>
          </a:p>
        </p:txBody>
      </p:sp>
      <p:sp>
        <p:nvSpPr>
          <p:cNvPr id="3" name="Content Placeholder 2"/>
          <p:cNvSpPr>
            <a:spLocks noGrp="1"/>
          </p:cNvSpPr>
          <p:nvPr>
            <p:ph idx="1"/>
          </p:nvPr>
        </p:nvSpPr>
        <p:spPr/>
        <p:txBody>
          <a:bodyPr/>
          <a:lstStyle/>
          <a:p>
            <a:r>
              <a:rPr lang="en-US" sz="2800" dirty="0" smtClean="0"/>
              <a:t>Problems in </a:t>
            </a:r>
            <a:r>
              <a:rPr lang="en-US" sz="2800" dirty="0" err="1" smtClean="0"/>
              <a:t>Promiseland</a:t>
            </a:r>
            <a:endParaRPr lang="en-US" sz="2800" dirty="0"/>
          </a:p>
          <a:p>
            <a:pPr lvl="1"/>
            <a:r>
              <a:rPr lang="en-US" dirty="0" smtClean="0"/>
              <a:t>How do I handle cancellation?</a:t>
            </a:r>
          </a:p>
          <a:p>
            <a:pPr lvl="1"/>
            <a:r>
              <a:rPr lang="en-US" dirty="0" smtClean="0"/>
              <a:t>What if I don’t care about the return value </a:t>
            </a:r>
            <a:r>
              <a:rPr lang="en-US" dirty="0" err="1" smtClean="0"/>
              <a:t>ala</a:t>
            </a:r>
            <a:r>
              <a:rPr lang="en-US" dirty="0" smtClean="0"/>
              <a:t> Autocomplete?</a:t>
            </a:r>
            <a:endParaRPr lang="en-US" dirty="0"/>
          </a:p>
        </p:txBody>
      </p:sp>
      <p:pic>
        <p:nvPicPr>
          <p:cNvPr id="1026" name="Picture 2" descr="Promises/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7000" y="0"/>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31370" y="2933417"/>
            <a:ext cx="10922430" cy="3785652"/>
          </a:xfrm>
          <a:prstGeom prst="rect">
            <a:avLst/>
          </a:prstGeom>
          <a:noFill/>
        </p:spPr>
        <p:txBody>
          <a:bodyPr wrap="square" rtlCol="0">
            <a:spAutoFit/>
          </a:bodyPr>
          <a:lstStyle/>
          <a:p>
            <a:r>
              <a:rPr lang="en-US" sz="2400" b="1" dirty="0" smtClean="0">
                <a:solidFill>
                  <a:srgbClr val="0070C0"/>
                </a:solidFill>
                <a:latin typeface="Consolas" panose="020B0609020204030204" pitchFamily="49" charset="0"/>
                <a:cs typeface="Consolas" panose="020B0609020204030204" pitchFamily="49" charset="0"/>
              </a:rPr>
              <a:t>var</a:t>
            </a:r>
            <a:r>
              <a:rPr lang="en-US" sz="2400" b="1" dirty="0" smtClean="0">
                <a:latin typeface="Consolas" panose="020B0609020204030204" pitchFamily="49" charset="0"/>
                <a:cs typeface="Consolas" panose="020B0609020204030204" pitchFamily="49" charset="0"/>
              </a:rPr>
              <a:t> promise;</a:t>
            </a:r>
          </a:p>
          <a:p>
            <a:endParaRPr lang="en-US" sz="2400" b="1" dirty="0" smtClean="0">
              <a:latin typeface="Consolas" panose="020B0609020204030204" pitchFamily="49" charset="0"/>
              <a:cs typeface="Consolas" panose="020B0609020204030204" pitchFamily="49" charset="0"/>
            </a:endParaRPr>
          </a:p>
          <a:p>
            <a:r>
              <a:rPr lang="en-US" sz="2400" b="1" dirty="0" err="1" smtClean="0">
                <a:latin typeface="Consolas" panose="020B0609020204030204" pitchFamily="49" charset="0"/>
                <a:cs typeface="Consolas" panose="020B0609020204030204" pitchFamily="49" charset="0"/>
              </a:rPr>
              <a:t>input.addEventListener</a:t>
            </a:r>
            <a:r>
              <a:rPr lang="en-US" sz="2400" b="1" dirty="0" smtClean="0">
                <a:latin typeface="Consolas" panose="020B0609020204030204" pitchFamily="49" charset="0"/>
                <a:cs typeface="Consolas" panose="020B0609020204030204" pitchFamily="49" charset="0"/>
              </a:rPr>
              <a:t>(</a:t>
            </a:r>
            <a:r>
              <a:rPr lang="en-US" sz="2400" b="1" dirty="0" smtClean="0">
                <a:solidFill>
                  <a:srgbClr val="C00000"/>
                </a:solidFill>
                <a:latin typeface="Consolas" panose="020B0609020204030204" pitchFamily="49" charset="0"/>
                <a:cs typeface="Consolas" panose="020B0609020204030204" pitchFamily="49" charset="0"/>
              </a:rPr>
              <a:t>'</a:t>
            </a:r>
            <a:r>
              <a:rPr lang="en-US" sz="2400" b="1" dirty="0" err="1" smtClean="0">
                <a:solidFill>
                  <a:srgbClr val="C00000"/>
                </a:solidFill>
                <a:latin typeface="Consolas" panose="020B0609020204030204" pitchFamily="49" charset="0"/>
                <a:cs typeface="Consolas" panose="020B0609020204030204" pitchFamily="49" charset="0"/>
              </a:rPr>
              <a:t>keyup</a:t>
            </a:r>
            <a:r>
              <a:rPr lang="en-US" sz="2400" b="1" dirty="0" smtClean="0">
                <a:solidFill>
                  <a:srgbClr val="C00000"/>
                </a:solidFill>
                <a:latin typeface="Consolas" panose="020B0609020204030204" pitchFamily="49" charset="0"/>
                <a:cs typeface="Consolas" panose="020B0609020204030204" pitchFamily="49" charset="0"/>
              </a:rPr>
              <a:t>'</a:t>
            </a:r>
            <a:r>
              <a:rPr lang="en-US" sz="2400" b="1" dirty="0" smtClean="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function</a:t>
            </a:r>
            <a:r>
              <a:rPr lang="en-US" sz="2400" b="1" dirty="0" smtClean="0">
                <a:latin typeface="Consolas" panose="020B0609020204030204" pitchFamily="49" charset="0"/>
                <a:cs typeface="Consolas" panose="020B0609020204030204" pitchFamily="49" charset="0"/>
              </a:rPr>
              <a:t> (e) {</a:t>
            </a:r>
          </a:p>
          <a:p>
            <a:endParaRPr lang="en-US" sz="2400" b="1" dirty="0" smtClean="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if</a:t>
            </a:r>
            <a:r>
              <a:rPr lang="en-US" sz="2400" b="1" dirty="0" smtClean="0">
                <a:latin typeface="Consolas" panose="020B0609020204030204" pitchFamily="49" charset="0"/>
                <a:cs typeface="Consolas" panose="020B0609020204030204" pitchFamily="49" charset="0"/>
              </a:rPr>
              <a:t> (promise) {</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smtClean="0">
                <a:solidFill>
                  <a:schemeClr val="accent4"/>
                </a:solidFill>
                <a:latin typeface="Consolas" panose="020B0609020204030204" pitchFamily="49" charset="0"/>
                <a:cs typeface="Consolas" panose="020B0609020204030204" pitchFamily="49" charset="0"/>
              </a:rPr>
              <a:t>// Um, how do I cancel?</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 </a:t>
            </a:r>
            <a:r>
              <a:rPr lang="en-US" sz="2400" b="1" dirty="0" smtClean="0">
                <a:solidFill>
                  <a:srgbClr val="0070C0"/>
                </a:solidFill>
                <a:latin typeface="Consolas" panose="020B0609020204030204" pitchFamily="49" charset="0"/>
                <a:cs typeface="Consolas" panose="020B0609020204030204" pitchFamily="49" charset="0"/>
              </a:rPr>
              <a:t>else</a:t>
            </a:r>
            <a:r>
              <a:rPr lang="en-US" sz="2400" b="1" dirty="0" smtClean="0">
                <a:latin typeface="Consolas" panose="020B0609020204030204" pitchFamily="49" charset="0"/>
                <a:cs typeface="Consolas" panose="020B0609020204030204" pitchFamily="49" charset="0"/>
              </a:rPr>
              <a:t> {</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promise = </a:t>
            </a:r>
            <a:r>
              <a:rPr lang="en-US" sz="2400" b="1" dirty="0" err="1" smtClean="0">
                <a:latin typeface="Consolas" panose="020B0609020204030204" pitchFamily="49" charset="0"/>
                <a:cs typeface="Consolas" panose="020B0609020204030204" pitchFamily="49" charset="0"/>
              </a:rPr>
              <a:t>getData</a:t>
            </a:r>
            <a:r>
              <a:rPr lang="en-US" sz="2400" b="1" dirty="0" smtClean="0">
                <a:latin typeface="Consolas" panose="020B0609020204030204" pitchFamily="49" charset="0"/>
                <a:cs typeface="Consolas" panose="020B0609020204030204" pitchFamily="49" charset="0"/>
              </a:rPr>
              <a:t>(</a:t>
            </a:r>
            <a:r>
              <a:rPr lang="en-US" sz="2400" b="1" dirty="0" err="1" smtClean="0">
                <a:latin typeface="Consolas" panose="020B0609020204030204" pitchFamily="49" charset="0"/>
                <a:cs typeface="Consolas" panose="020B0609020204030204" pitchFamily="49" charset="0"/>
              </a:rPr>
              <a:t>e.target.value</a:t>
            </a:r>
            <a:r>
              <a:rPr lang="en-US" sz="2400" b="1" dirty="0" smtClean="0">
                <a:latin typeface="Consolas" panose="020B0609020204030204" pitchFamily="49" charset="0"/>
                <a:cs typeface="Consolas" panose="020B0609020204030204" pitchFamily="49" charset="0"/>
              </a:rPr>
              <a:t>).then(</a:t>
            </a:r>
            <a:r>
              <a:rPr lang="en-US" sz="2400" b="1" dirty="0" err="1" smtClean="0">
                <a:latin typeface="Consolas" panose="020B0609020204030204" pitchFamily="49" charset="0"/>
                <a:cs typeface="Consolas" panose="020B0609020204030204" pitchFamily="49" charset="0"/>
              </a:rPr>
              <a:t>populateUI</a:t>
            </a:r>
            <a:r>
              <a:rPr lang="en-US" sz="2400" b="1" dirty="0" smtClean="0">
                <a:latin typeface="Consolas" panose="020B0609020204030204" pitchFamily="49" charset="0"/>
                <a:cs typeface="Consolas" panose="020B0609020204030204" pitchFamily="49" charset="0"/>
              </a:rPr>
              <a:t>);</a:t>
            </a:r>
            <a:endParaRPr lang="en-US" sz="2400" b="1" dirty="0">
              <a:latin typeface="Consolas" panose="020B0609020204030204" pitchFamily="49" charset="0"/>
              <a:cs typeface="Consolas" panose="020B0609020204030204" pitchFamily="49" charset="0"/>
            </a:endParaRPr>
          </a:p>
          <a:p>
            <a:r>
              <a:rPr lang="en-US" sz="2400" b="1" dirty="0" smtClean="0">
                <a:latin typeface="Consolas" panose="020B0609020204030204" pitchFamily="49" charset="0"/>
                <a:cs typeface="Consolas" panose="020B0609020204030204" pitchFamily="49" charset="0"/>
              </a:rPr>
              <a:t>  }</a:t>
            </a:r>
            <a:endParaRPr lang="en-US" sz="2400" b="1" dirty="0">
              <a:latin typeface="Consolas" panose="020B0609020204030204" pitchFamily="49" charset="0"/>
              <a:cs typeface="Consolas" panose="020B0609020204030204" pitchFamily="49" charset="0"/>
            </a:endParaRPr>
          </a:p>
          <a:p>
            <a:r>
              <a:rPr lang="en-US" sz="2400" b="1" dirty="0" smtClean="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false</a:t>
            </a:r>
            <a:r>
              <a:rPr lang="en-US" sz="2400" b="1" dirty="0" smtClean="0">
                <a:latin typeface="Consolas" panose="020B0609020204030204" pitchFamily="49" charset="0"/>
                <a:cs typeface="Consolas" panose="020B0609020204030204" pitchFamily="49" charset="0"/>
              </a:rPr>
              <a:t>);</a:t>
            </a:r>
            <a:endParaRPr lang="en-US" sz="2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93434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a:t>
            </a:r>
            <a:r>
              <a:rPr lang="en-US" dirty="0" smtClean="0"/>
              <a:t>Programming</a:t>
            </a:r>
            <a:r>
              <a:rPr lang="en-US" dirty="0" smtClean="0"/>
              <a:t/>
            </a:r>
            <a:br>
              <a:rPr lang="en-US" dirty="0" smtClean="0"/>
            </a:br>
            <a:r>
              <a:rPr lang="en-US" sz="2400" u="sng" dirty="0" smtClean="0">
                <a:solidFill>
                  <a:srgbClr val="0070C0"/>
                </a:solidFill>
              </a:rPr>
              <a:t>http://www.reactivemanifesto.org</a:t>
            </a:r>
            <a:endParaRPr lang="en-US" sz="2400" u="sng" dirty="0">
              <a:solidFill>
                <a:srgbClr val="0070C0"/>
              </a:solidFill>
            </a:endParaRPr>
          </a:p>
        </p:txBody>
      </p:sp>
      <p:sp>
        <p:nvSpPr>
          <p:cNvPr id="4" name="TextBox 3"/>
          <p:cNvSpPr txBox="1"/>
          <p:nvPr/>
        </p:nvSpPr>
        <p:spPr>
          <a:xfrm>
            <a:off x="1221971" y="1695796"/>
            <a:ext cx="9626138" cy="1569660"/>
          </a:xfrm>
          <a:prstGeom prst="rect">
            <a:avLst/>
          </a:prstGeom>
          <a:noFill/>
        </p:spPr>
        <p:txBody>
          <a:bodyPr wrap="square" rtlCol="0">
            <a:spAutoFit/>
          </a:bodyPr>
          <a:lstStyle/>
          <a:p>
            <a:r>
              <a:rPr lang="en-US" sz="2400" dirty="0"/>
              <a:t>Merriam-Webster defines reactive as </a:t>
            </a:r>
            <a:r>
              <a:rPr lang="en-US" sz="2400" i="1" dirty="0"/>
              <a:t>“readily responsive to a stimulus”</a:t>
            </a:r>
            <a:r>
              <a:rPr lang="en-US" sz="2400" dirty="0"/>
              <a:t>, i.e. its components are “active” and always ready to receive events. This definition captures the essence of reactive applications, focusing on systems that:</a:t>
            </a:r>
          </a:p>
        </p:txBody>
      </p:sp>
      <p:sp>
        <p:nvSpPr>
          <p:cNvPr id="5" name="TextBox 4"/>
          <p:cNvSpPr txBox="1"/>
          <p:nvPr/>
        </p:nvSpPr>
        <p:spPr>
          <a:xfrm>
            <a:off x="1005838" y="4272742"/>
            <a:ext cx="2094807" cy="1477328"/>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events</a:t>
            </a:r>
            <a:r>
              <a:rPr lang="en-US" b="1" dirty="0" smtClean="0"/>
              <a:t/>
            </a:r>
            <a:br>
              <a:rPr lang="en-US" b="1" dirty="0" smtClean="0"/>
            </a:br>
            <a:endParaRPr lang="en-US" b="1" dirty="0"/>
          </a:p>
          <a:p>
            <a:r>
              <a:rPr lang="en-US" dirty="0"/>
              <a:t>the event-driven nature enables the following </a:t>
            </a:r>
            <a:r>
              <a:rPr lang="en-US" dirty="0" smtClean="0"/>
              <a:t>qualities</a:t>
            </a:r>
            <a:endParaRPr lang="en-US" dirty="0"/>
          </a:p>
        </p:txBody>
      </p:sp>
      <p:sp>
        <p:nvSpPr>
          <p:cNvPr id="6" name="TextBox 5"/>
          <p:cNvSpPr txBox="1"/>
          <p:nvPr/>
        </p:nvSpPr>
        <p:spPr>
          <a:xfrm>
            <a:off x="3568925" y="4275513"/>
            <a:ext cx="2094807" cy="1754326"/>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load</a:t>
            </a:r>
            <a:br>
              <a:rPr lang="en-US" b="1" dirty="0" smtClean="0">
                <a:solidFill>
                  <a:schemeClr val="accent1"/>
                </a:solidFill>
              </a:rPr>
            </a:br>
            <a:endParaRPr lang="en-US" b="1" dirty="0">
              <a:solidFill>
                <a:schemeClr val="accent1"/>
              </a:solidFill>
            </a:endParaRPr>
          </a:p>
          <a:p>
            <a:r>
              <a:rPr lang="en-US" dirty="0"/>
              <a:t>focus on scalability by avoiding contention on shared resources</a:t>
            </a:r>
          </a:p>
        </p:txBody>
      </p:sp>
      <p:sp>
        <p:nvSpPr>
          <p:cNvPr id="9" name="TextBox 8"/>
          <p:cNvSpPr txBox="1"/>
          <p:nvPr/>
        </p:nvSpPr>
        <p:spPr>
          <a:xfrm>
            <a:off x="6190200" y="4278279"/>
            <a:ext cx="2094807" cy="1754326"/>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failure</a:t>
            </a:r>
            <a:r>
              <a:rPr lang="en-US" b="1" dirty="0" smtClean="0"/>
              <a:t/>
            </a:r>
            <a:br>
              <a:rPr lang="en-US" b="1" dirty="0" smtClean="0"/>
            </a:br>
            <a:endParaRPr lang="en-US" b="1" dirty="0"/>
          </a:p>
          <a:p>
            <a:r>
              <a:rPr lang="en-US" dirty="0"/>
              <a:t>build resilient systems with the ability to recover at all levels</a:t>
            </a:r>
          </a:p>
        </p:txBody>
      </p:sp>
      <p:sp>
        <p:nvSpPr>
          <p:cNvPr id="10" name="TextBox 9"/>
          <p:cNvSpPr txBox="1"/>
          <p:nvPr/>
        </p:nvSpPr>
        <p:spPr>
          <a:xfrm>
            <a:off x="8786534" y="4272732"/>
            <a:ext cx="2094807" cy="1477328"/>
          </a:xfrm>
          <a:prstGeom prst="rect">
            <a:avLst/>
          </a:prstGeom>
          <a:noFill/>
        </p:spPr>
        <p:txBody>
          <a:bodyPr wrap="square" rtlCol="0">
            <a:spAutoFit/>
          </a:bodyPr>
          <a:lstStyle/>
          <a:p>
            <a:r>
              <a:rPr lang="en-US" b="1" dirty="0">
                <a:solidFill>
                  <a:schemeClr val="accent1"/>
                </a:solidFill>
              </a:rPr>
              <a:t>react to </a:t>
            </a:r>
            <a:r>
              <a:rPr lang="en-US" b="1" dirty="0" smtClean="0">
                <a:solidFill>
                  <a:schemeClr val="accent1"/>
                </a:solidFill>
              </a:rPr>
              <a:t>users</a:t>
            </a:r>
            <a:br>
              <a:rPr lang="en-US" b="1" dirty="0" smtClean="0">
                <a:solidFill>
                  <a:schemeClr val="accent1"/>
                </a:solidFill>
              </a:rPr>
            </a:br>
            <a:endParaRPr lang="en-US" b="1" dirty="0">
              <a:solidFill>
                <a:schemeClr val="accent1"/>
              </a:solidFill>
            </a:endParaRPr>
          </a:p>
          <a:p>
            <a:r>
              <a:rPr lang="en-US" dirty="0"/>
              <a:t>honor response time guarantees regardless of load</a:t>
            </a:r>
          </a:p>
        </p:txBody>
      </p:sp>
    </p:spTree>
    <p:extLst>
      <p:ext uri="{BB962C8B-B14F-4D97-AF65-F5344CB8AC3E}">
        <p14:creationId xmlns:p14="http://schemas.microsoft.com/office/powerpoint/2010/main" val="25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 Querying </a:t>
            </a:r>
            <a:r>
              <a:rPr lang="en-US" dirty="0" smtClean="0"/>
              <a:t>UI Events</a:t>
            </a:r>
            <a:endParaRPr lang="en-US" dirty="0"/>
          </a:p>
        </p:txBody>
      </p:sp>
      <p:sp>
        <p:nvSpPr>
          <p:cNvPr id="9"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0" name="Line Callout 1 9"/>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1" name="Oval 10"/>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Tree>
    <p:extLst>
      <p:ext uri="{BB962C8B-B14F-4D97-AF65-F5344CB8AC3E}">
        <p14:creationId xmlns:p14="http://schemas.microsoft.com/office/powerpoint/2010/main" val="332951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Or "I thought I had a problem. I thought to myself, "I know, I'll solve it with callbacks and events!". have Now problems. two I</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1820381787"/>
      </p:ext>
    </p:extLst>
  </p:cSld>
  <p:clrMapOvr>
    <a:masterClrMapping/>
  </p:clrMapOvr>
  <p:transition spd="slow">
    <p:push/>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Observables - Querying </a:t>
            </a:r>
            <a:r>
              <a:rPr lang="en-US" dirty="0"/>
              <a:t>UI Events</a:t>
            </a:r>
          </a:p>
        </p:txBody>
      </p:sp>
      <p:sp>
        <p:nvSpPr>
          <p:cNvPr id="11" name="Text Placeholder 4"/>
          <p:cNvSpPr txBox="1">
            <a:spLocks/>
          </p:cNvSpPr>
          <p:nvPr/>
        </p:nvSpPr>
        <p:spPr>
          <a:xfrm>
            <a:off x="431370" y="1037738"/>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15" name="Picture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6" name="Line Callout 1 15"/>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7" name="Oval 16"/>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
        <p:nvSpPr>
          <p:cNvPr id="18" name="Line Callout 1 17"/>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22" name="Oval 21"/>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Tree>
    <p:extLst>
      <p:ext uri="{BB962C8B-B14F-4D97-AF65-F5344CB8AC3E}">
        <p14:creationId xmlns:p14="http://schemas.microsoft.com/office/powerpoint/2010/main" val="419641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Observables - Querying </a:t>
            </a:r>
            <a:r>
              <a:rPr lang="en-US" dirty="0"/>
              <a:t>UI Events</a:t>
            </a:r>
          </a:p>
        </p:txBody>
      </p:sp>
      <p:sp>
        <p:nvSpPr>
          <p:cNvPr id="24"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takeUntil</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mouseup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sp>
        <p:nvSpPr>
          <p:cNvPr id="29" name="Line Callout 1 28"/>
          <p:cNvSpPr/>
          <p:nvPr/>
        </p:nvSpPr>
        <p:spPr bwMode="auto">
          <a:xfrm>
            <a:off x="6273615" y="5788312"/>
            <a:ext cx="2972565" cy="705250"/>
          </a:xfrm>
          <a:prstGeom prst="borderCallout1">
            <a:avLst>
              <a:gd name="adj1" fmla="val 41903"/>
              <a:gd name="adj2" fmla="val 90"/>
              <a:gd name="adj3" fmla="val 22975"/>
              <a:gd name="adj4" fmla="val -36868"/>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lt1"/>
                </a:solidFill>
              </a:rPr>
              <a:t>until mouse </a:t>
            </a:r>
            <a:r>
              <a:rPr lang="en-US" sz="2000" dirty="0">
                <a:solidFill>
                  <a:schemeClr val="lt1"/>
                </a:solidFill>
              </a:rPr>
              <a:t>up</a:t>
            </a:r>
          </a:p>
        </p:txBody>
      </p:sp>
      <p:sp>
        <p:nvSpPr>
          <p:cNvPr id="30" name="Oval 29"/>
          <p:cNvSpPr/>
          <p:nvPr/>
        </p:nvSpPr>
        <p:spPr bwMode="auto">
          <a:xfrm>
            <a:off x="8590962" y="5545446"/>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3</a:t>
            </a:r>
          </a:p>
        </p:txBody>
      </p:sp>
      <p:sp>
        <p:nvSpPr>
          <p:cNvPr id="32" name="Line Callout 1 31"/>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33" name="Oval 32"/>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
        <p:nvSpPr>
          <p:cNvPr id="35" name="Line Callout 1 34"/>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36" name="Oval 35"/>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pic>
        <p:nvPicPr>
          <p:cNvPr id="13" name="Picture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Tree>
    <p:extLst>
      <p:ext uri="{BB962C8B-B14F-4D97-AF65-F5344CB8AC3E}">
        <p14:creationId xmlns:p14="http://schemas.microsoft.com/office/powerpoint/2010/main" val="207755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2780156" y="2076572"/>
            <a:ext cx="4383607" cy="958307"/>
          </a:xfrm>
          <a:prstGeom prst="rect">
            <a:avLst/>
          </a:prstGeom>
          <a:solidFill>
            <a:schemeClr val="bg2">
              <a:lumMod val="90000"/>
            </a:schemeClr>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4" name="Text Placeholder 2"/>
          <p:cNvSpPr txBox="1">
            <a:spLocks/>
          </p:cNvSpPr>
          <p:nvPr/>
        </p:nvSpPr>
        <p:spPr>
          <a:xfrm>
            <a:off x="431370" y="1192237"/>
            <a:ext cx="12069947" cy="522604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var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words = </a:t>
            </a:r>
            <a:r>
              <a:rPr kumimoji="0" lang="en-US" sz="2600" b="1"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Rx.DOM.keyup</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lang="en-US" sz="2600" dirty="0" smtClean="0">
                <a:solidFill>
                  <a:srgbClr val="505050"/>
                </a:solidFill>
                <a:latin typeface="Consolas" panose="020B0609020204030204" pitchFamily="49" charset="0"/>
                <a:cs typeface="Consolas" panose="020B0609020204030204" pitchFamily="49" charset="0"/>
              </a:rPr>
              <a:t>input</a:t>
            </a:r>
            <a:r>
              <a:rPr lang="en-US" sz="2600" dirty="0" smtClean="0">
                <a:solidFill>
                  <a:srgbClr val="C00000"/>
                </a:solidFill>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lang="en-US" sz="2600" b="1" dirty="0" smtClean="0">
                <a:solidFill>
                  <a:srgbClr val="505050"/>
                </a:solidFill>
                <a:latin typeface="Consolas" panose="020B0609020204030204" pitchFamily="49" charset="0"/>
                <a:cs typeface="Consolas" panose="020B0609020204030204" pitchFamily="49" charset="0"/>
              </a:rPr>
              <a:t>map</a:t>
            </a:r>
            <a:r>
              <a:rPr lang="en-US" sz="2600" dirty="0" smtClean="0">
                <a:solidFill>
                  <a:srgbClr val="505050"/>
                </a:solidFill>
                <a:latin typeface="Consolas" panose="020B0609020204030204" pitchFamily="49" charset="0"/>
                <a:cs typeface="Consolas" panose="020B0609020204030204" pitchFamily="49" charset="0"/>
              </a:rPr>
              <a:t>(</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600" b="0" i="0" u="none" strike="noStrike" kern="1200" cap="none" spc="0" normalizeH="0" baseline="0" noProof="0" dirty="0" smtClean="0">
                <a:ln>
                  <a:noFill/>
                </a:ln>
                <a:solidFill>
                  <a:srgbClr val="00518E"/>
                </a:solidFill>
                <a:effectLst/>
                <a:uLnTx/>
                <a:uFillTx/>
                <a:latin typeface="Consolas" panose="020B0609020204030204" pitchFamily="49" charset="0"/>
                <a:cs typeface="Consolas" panose="020B0609020204030204" pitchFamily="49" charset="0"/>
              </a:rPr>
              <a:t>return</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input.val</a:t>
            </a:r>
            <a:r>
              <a:rPr lang="en-US" sz="2600" dirty="0" err="1" smtClean="0">
                <a:solidFill>
                  <a:srgbClr val="505050"/>
                </a:solidFill>
                <a:latin typeface="Consolas" panose="020B0609020204030204" pitchFamily="49" charset="0"/>
                <a:cs typeface="Consolas" panose="020B0609020204030204" pitchFamily="49" charset="0"/>
              </a:rPr>
              <a:t>ue</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r>
              <a:rPr kumimoji="0" lang="en-US" sz="2600" b="1"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throttle</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(500)</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distinctUntilChanged</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lang="en-US" sz="2600" b="1" dirty="0" err="1" smtClean="0">
                <a:solidFill>
                  <a:srgbClr val="505050"/>
                </a:solidFill>
                <a:latin typeface="Consolas" panose="020B0609020204030204" pitchFamily="49" charset="0"/>
                <a:cs typeface="Consolas" panose="020B0609020204030204" pitchFamily="49" charset="0"/>
              </a:rPr>
              <a:t>flatMapLatest</a:t>
            </a:r>
            <a:r>
              <a:rPr lang="en-US" sz="2600" dirty="0" smtClean="0">
                <a:solidFill>
                  <a:srgbClr val="505050"/>
                </a:solidFill>
                <a:latin typeface="Consolas" panose="020B0609020204030204" pitchFamily="49" charset="0"/>
                <a:cs typeface="Consolas" panose="020B0609020204030204" pitchFamily="49" charset="0"/>
              </a:rPr>
              <a:t>(</a:t>
            </a:r>
            <a:br>
              <a:rPr lang="en-US" sz="2600" dirty="0" smtClean="0">
                <a:solidFill>
                  <a:srgbClr val="505050"/>
                </a:solidFill>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(term</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return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search(term);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b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words.subscribe</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function</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(data)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258244"/>
                </a:solidFill>
                <a:effectLst/>
                <a:uLnTx/>
                <a:uFillTx/>
                <a:latin typeface="Consolas" panose="020B0609020204030204" pitchFamily="49" charset="0"/>
                <a:cs typeface="Consolas" panose="020B0609020204030204" pitchFamily="49" charset="0"/>
              </a:rPr>
              <a:t>  // Bind data to the UI</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Observables - Composing </a:t>
            </a:r>
            <a:r>
              <a:rPr lang="en-US" dirty="0"/>
              <a:t>Events and </a:t>
            </a:r>
            <a:r>
              <a:rPr lang="en-US" dirty="0" smtClean="0"/>
              <a:t>Promises</a:t>
            </a:r>
            <a:endParaRPr lang="en-US" dirty="0"/>
          </a:p>
        </p:txBody>
      </p:sp>
      <p:sp>
        <p:nvSpPr>
          <p:cNvPr id="15" name="Line Callout 1 14"/>
          <p:cNvSpPr/>
          <p:nvPr/>
        </p:nvSpPr>
        <p:spPr bwMode="auto">
          <a:xfrm>
            <a:off x="8899303" y="4666919"/>
            <a:ext cx="3137822" cy="864601"/>
          </a:xfrm>
          <a:prstGeom prst="borderCallout1">
            <a:avLst>
              <a:gd name="adj1" fmla="val -3913"/>
              <a:gd name="adj2" fmla="val 47868"/>
              <a:gd name="adj3" fmla="val -112912"/>
              <a:gd name="adj4" fmla="val -33594"/>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Web service call returns single value sequence</a:t>
            </a:r>
          </a:p>
        </p:txBody>
      </p:sp>
      <p:sp>
        <p:nvSpPr>
          <p:cNvPr id="16" name="Line Callout 1 15"/>
          <p:cNvSpPr/>
          <p:nvPr/>
        </p:nvSpPr>
        <p:spPr bwMode="auto">
          <a:xfrm>
            <a:off x="7497483" y="857016"/>
            <a:ext cx="2580975" cy="780004"/>
          </a:xfrm>
          <a:prstGeom prst="borderCallout1">
            <a:avLst>
              <a:gd name="adj1" fmla="val 73833"/>
              <a:gd name="adj2" fmla="val -441"/>
              <a:gd name="adj3" fmla="val 73556"/>
              <a:gd name="adj4" fmla="val -48077"/>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DOM events as a sequence of strings</a:t>
            </a:r>
          </a:p>
        </p:txBody>
      </p:sp>
      <p:sp>
        <p:nvSpPr>
          <p:cNvPr id="17" name="Line Callout 1 16"/>
          <p:cNvSpPr/>
          <p:nvPr/>
        </p:nvSpPr>
        <p:spPr bwMode="auto">
          <a:xfrm>
            <a:off x="7981270" y="2689305"/>
            <a:ext cx="2486944" cy="781637"/>
          </a:xfrm>
          <a:prstGeom prst="borderCallout1">
            <a:avLst>
              <a:gd name="adj1" fmla="val 66924"/>
              <a:gd name="adj2" fmla="val 1098"/>
              <a:gd name="adj3" fmla="val 68750"/>
              <a:gd name="adj4" fmla="val -103940"/>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Latest response as word arrays</a:t>
            </a:r>
          </a:p>
        </p:txBody>
      </p:sp>
      <p:sp>
        <p:nvSpPr>
          <p:cNvPr id="18" name="Line Callout 1 17"/>
          <p:cNvSpPr/>
          <p:nvPr/>
        </p:nvSpPr>
        <p:spPr bwMode="auto">
          <a:xfrm>
            <a:off x="168277" y="2637132"/>
            <a:ext cx="2090619" cy="864601"/>
          </a:xfrm>
          <a:prstGeom prst="borderCallout1">
            <a:avLst>
              <a:gd name="adj1" fmla="val 59039"/>
              <a:gd name="adj2" fmla="val 101317"/>
              <a:gd name="adj3" fmla="val 16891"/>
              <a:gd name="adj4" fmla="val 123716"/>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Reducing data traffic / volume</a:t>
            </a:r>
          </a:p>
        </p:txBody>
      </p:sp>
      <p:sp>
        <p:nvSpPr>
          <p:cNvPr id="20" name="Line Callout 1 19"/>
          <p:cNvSpPr/>
          <p:nvPr/>
        </p:nvSpPr>
        <p:spPr bwMode="auto">
          <a:xfrm>
            <a:off x="5704334" y="5704034"/>
            <a:ext cx="2804648" cy="581500"/>
          </a:xfrm>
          <a:prstGeom prst="borderCallout1">
            <a:avLst>
              <a:gd name="adj1" fmla="val 30081"/>
              <a:gd name="adj2" fmla="val -435"/>
              <a:gd name="adj3" fmla="val -51213"/>
              <a:gd name="adj4" fmla="val -3287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Binding results to the UI</a:t>
            </a:r>
          </a:p>
        </p:txBody>
      </p:sp>
      <p:pic>
        <p:nvPicPr>
          <p:cNvPr id="21" name="Picture 2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871" y="1450958"/>
            <a:ext cx="1019816" cy="1359754"/>
          </a:xfrm>
          <a:prstGeom prst="rect">
            <a:avLst/>
          </a:prstGeom>
        </p:spPr>
      </p:pic>
    </p:spTree>
    <p:extLst>
      <p:ext uri="{BB962C8B-B14F-4D97-AF65-F5344CB8AC3E}">
        <p14:creationId xmlns:p14="http://schemas.microsoft.com/office/powerpoint/2010/main" val="218102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0" presetClass="exit" presetSubtype="0" fill="hold" grpId="1"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xEl>
                                              <p:pRg st="4" end="4"/>
                                            </p:txEl>
                                          </p:spTgt>
                                        </p:tgtEl>
                                        <p:attrNameLst>
                                          <p:attrName>style.visibility</p:attrName>
                                        </p:attrNameLst>
                                      </p:cBhvr>
                                      <p:to>
                                        <p:strVal val="visible"/>
                                      </p:to>
                                    </p:se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6" end="6"/>
                                            </p:txEl>
                                          </p:spTgt>
                                        </p:tgtEl>
                                        <p:attrNameLst>
                                          <p:attrName>style.visibility</p:attrName>
                                        </p:attrNameLst>
                                      </p:cBhvr>
                                      <p:to>
                                        <p:strVal val="visible"/>
                                      </p:to>
                                    </p:set>
                                  </p:childTnLst>
                                </p:cTn>
                              </p:par>
                              <p:par>
                                <p:cTn id="55" presetID="10" presetClass="exit" presetSubtype="0" fill="hold" grpId="1" nodeType="with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5"/>
                                        </p:tgtEl>
                                      </p:cBhvr>
                                    </p:animEffect>
                                    <p:set>
                                      <p:cBhvr>
                                        <p:cTn id="60" dur="1" fill="hold">
                                          <p:stCondLst>
                                            <p:cond delay="499"/>
                                          </p:stCondLst>
                                        </p:cTn>
                                        <p:tgtEl>
                                          <p:spTgt spid="1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
                                            <p:txEl>
                                              <p:pRg st="8" end="8"/>
                                            </p:txEl>
                                          </p:spTgt>
                                        </p:tgtEl>
                                        <p:attrNameLst>
                                          <p:attrName>style.visibility</p:attrName>
                                        </p:attrNameLst>
                                      </p:cBhvr>
                                      <p:to>
                                        <p:strVal val="visible"/>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0" y="519960"/>
            <a:ext cx="10922429" cy="778098"/>
          </a:xfrm>
        </p:spPr>
        <p:txBody>
          <a:bodyPr/>
          <a:lstStyle/>
          <a:p>
            <a:r>
              <a:rPr lang="en-US" dirty="0" smtClean="0"/>
              <a:t>Observables - Polling </a:t>
            </a:r>
            <a:r>
              <a:rPr lang="en-US" dirty="0" smtClean="0"/>
              <a:t>for Row Updates</a:t>
            </a:r>
            <a:br>
              <a:rPr lang="en-US" dirty="0" smtClean="0"/>
            </a:br>
            <a:endParaRPr lang="en-US" dirty="0"/>
          </a:p>
        </p:txBody>
      </p:sp>
      <p:sp>
        <p:nvSpPr>
          <p:cNvPr id="3" name="Content Placeholder 2"/>
          <p:cNvSpPr>
            <a:spLocks noGrp="1"/>
          </p:cNvSpPr>
          <p:nvPr>
            <p:ph idx="1"/>
          </p:nvPr>
        </p:nvSpPr>
        <p:spPr>
          <a:xfrm>
            <a:off x="431371" y="1324708"/>
            <a:ext cx="11760629" cy="4852255"/>
          </a:xfrm>
        </p:spPr>
        <p:txBody>
          <a:bodyPr>
            <a:noAutofit/>
          </a:bodyPr>
          <a:lstStyle/>
          <a:p>
            <a:pPr marL="0" indent="0">
              <a:buNone/>
            </a:pP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getRowUpdates</a:t>
            </a:r>
            <a:r>
              <a:rPr lang="en-US" sz="1800" b="1" dirty="0" smtClean="0">
                <a:solidFill>
                  <a:schemeClr val="tx1"/>
                </a:solidFill>
                <a:latin typeface="Consolas" panose="020B0609020204030204" pitchFamily="49" charset="0"/>
                <a:cs typeface="Consolas" panose="020B0609020204030204" pitchFamily="49" charset="0"/>
              </a:rPr>
              <a:t>(row) {</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    </a:t>
            </a:r>
            <a:r>
              <a:rPr lang="en-US" sz="1800" b="1" dirty="0" smtClean="0">
                <a:solidFill>
                  <a:srgbClr val="0070C0"/>
                </a:solidFill>
                <a:latin typeface="Consolas" panose="020B0609020204030204" pitchFamily="49" charset="0"/>
                <a:cs typeface="Consolas" panose="020B0609020204030204" pitchFamily="49" charset="0"/>
              </a:rPr>
              <a:t>var </a:t>
            </a:r>
            <a:r>
              <a:rPr lang="en-US" sz="1800" b="1" dirty="0" smtClean="0">
                <a:solidFill>
                  <a:schemeClr val="tx1"/>
                </a:solidFill>
                <a:latin typeface="Consolas" panose="020B0609020204030204" pitchFamily="49" charset="0"/>
                <a:cs typeface="Consolas" panose="020B0609020204030204" pitchFamily="49" charset="0"/>
              </a:rPr>
              <a:t>scrolls = </a:t>
            </a:r>
            <a:r>
              <a:rPr lang="en-US" sz="1800" b="1" dirty="0" err="1" smtClean="0">
                <a:solidFill>
                  <a:schemeClr val="tx1"/>
                </a:solidFill>
                <a:latin typeface="Consolas" panose="020B0609020204030204" pitchFamily="49" charset="0"/>
                <a:cs typeface="Consolas" panose="020B0609020204030204" pitchFamily="49" charset="0"/>
              </a:rPr>
              <a:t>Rx.DOM.scroll</a:t>
            </a:r>
            <a:r>
              <a:rPr lang="en-US" sz="1800" b="1" dirty="0" smtClean="0">
                <a:solidFill>
                  <a:schemeClr val="tx1"/>
                </a:solidFill>
                <a:latin typeface="Consolas" panose="020B0609020204030204" pitchFamily="49" charset="0"/>
                <a:cs typeface="Consolas" panose="020B0609020204030204" pitchFamily="49" charset="0"/>
              </a:rPr>
              <a:t>(document);</a:t>
            </a:r>
            <a:endParaRPr lang="en-US" sz="1800" b="1" dirty="0" smtClean="0">
              <a:solidFill>
                <a:schemeClr val="tx1"/>
              </a:solidFill>
              <a:latin typeface="Consolas" panose="020B0609020204030204" pitchFamily="49" charset="0"/>
              <a:cs typeface="Consolas" panose="020B0609020204030204" pitchFamily="49" charset="0"/>
            </a:endParaRP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rowVisibilities</a:t>
            </a:r>
            <a:r>
              <a:rPr lang="en-US" sz="1800" b="1" dirty="0" smtClean="0">
                <a:solidFill>
                  <a:schemeClr val="tx1"/>
                </a:solidFill>
                <a:latin typeface="Consolas" panose="020B0609020204030204" pitchFamily="49" charset="0"/>
                <a:cs typeface="Consolas" panose="020B0609020204030204" pitchFamily="49" charset="0"/>
              </a:rPr>
              <a:t> =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scrolls.throttle</a:t>
            </a:r>
            <a:r>
              <a:rPr lang="en-US" sz="1800" b="1" dirty="0" smtClean="0">
                <a:solidFill>
                  <a:schemeClr val="tx1"/>
                </a:solidFill>
                <a:latin typeface="Consolas" panose="020B0609020204030204" pitchFamily="49" charset="0"/>
                <a:cs typeface="Consolas" panose="020B0609020204030204" pitchFamily="49" charset="0"/>
              </a:rPr>
              <a:t>(50)</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.map(</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scrollEvent</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row.isVisible</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err="1" smtClean="0">
                <a:solidFill>
                  <a:schemeClr val="tx1"/>
                </a:solidFill>
                <a:latin typeface="Consolas" panose="020B0609020204030204" pitchFamily="49" charset="0"/>
                <a:cs typeface="Consolas" panose="020B0609020204030204" pitchFamily="49" charset="0"/>
              </a:rPr>
              <a:t>scrollEvent.offset</a:t>
            </a:r>
            <a:r>
              <a:rPr lang="en-US" sz="1800" b="1" dirty="0" smtClean="0">
                <a:solidFill>
                  <a:schemeClr val="tx1"/>
                </a:solidFill>
                <a:latin typeface="Consolas" panose="020B0609020204030204" pitchFamily="49" charset="0"/>
                <a:cs typeface="Consolas" panose="020B0609020204030204" pitchFamily="49" charset="0"/>
              </a:rPr>
              <a:t>);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distinctUntilChanged</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.publish().</a:t>
            </a:r>
            <a:r>
              <a:rPr lang="en-US" sz="1800" b="1" dirty="0" err="1" smtClean="0">
                <a:solidFill>
                  <a:schemeClr val="tx1"/>
                </a:solidFill>
                <a:latin typeface="Consolas" panose="020B0609020204030204" pitchFamily="49" charset="0"/>
                <a:cs typeface="Consolas" panose="020B0609020204030204" pitchFamily="49" charset="0"/>
              </a:rPr>
              <a:t>refCount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rowShows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rowHides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endParaRPr lang="en-US" sz="1800" b="1" dirty="0">
              <a:solidFill>
                <a:schemeClr val="tx1"/>
              </a:solidFill>
              <a:latin typeface="Consolas" panose="020B0609020204030204" pitchFamily="49" charset="0"/>
              <a:cs typeface="Consolas" panose="020B0609020204030204" pitchFamily="49" charset="0"/>
            </a:endParaRPr>
          </a:p>
          <a:p>
            <a:r>
              <a:rPr lang="en-US" sz="1800" b="1" dirty="0" smtClean="0">
                <a:solidFill>
                  <a:schemeClr val="tx1"/>
                </a:solidFill>
              </a:rPr>
              <a:t>    </a:t>
            </a:r>
            <a:r>
              <a:rPr lang="en-US" sz="1800" b="1" dirty="0" smtClean="0">
                <a:solidFill>
                  <a:srgbClr val="0070C0"/>
                </a:solidFill>
              </a:rPr>
              <a:t>return</a:t>
            </a:r>
            <a:r>
              <a:rPr lang="en-US" sz="1800" b="1" dirty="0" smtClean="0">
                <a:solidFill>
                  <a:schemeClr val="tx1"/>
                </a:solidFill>
              </a:rPr>
              <a:t> </a:t>
            </a:r>
            <a:r>
              <a:rPr lang="en-US" sz="1800" b="1" dirty="0" err="1">
                <a:solidFill>
                  <a:schemeClr val="tx1"/>
                </a:solidFill>
              </a:rPr>
              <a:t>rowShows</a:t>
            </a:r>
            <a:endParaRPr lang="en-US" sz="1800" b="1" dirty="0">
              <a:solidFill>
                <a:schemeClr val="tx1"/>
              </a:solidFill>
            </a:endParaRP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err="1">
                <a:solidFill>
                  <a:schemeClr val="tx1"/>
                </a:solidFill>
              </a:rPr>
              <a:t>Rx.Observable.interval</a:t>
            </a:r>
            <a:r>
              <a:rPr lang="en-US" sz="1800" b="1" dirty="0">
                <a:solidFill>
                  <a:schemeClr val="tx1"/>
                </a:solidFill>
              </a:rPr>
              <a:t>(10))</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a:solidFill>
                  <a:srgbClr val="0070C0"/>
                </a:solidFill>
              </a:rPr>
              <a:t>function</a:t>
            </a:r>
            <a:r>
              <a:rPr lang="en-US" sz="1800" b="1" dirty="0">
                <a:solidFill>
                  <a:schemeClr val="tx1"/>
                </a:solidFill>
              </a:rPr>
              <a:t> () { </a:t>
            </a:r>
            <a:r>
              <a:rPr lang="en-US" sz="1800" b="1" dirty="0">
                <a:solidFill>
                  <a:srgbClr val="0070C0"/>
                </a:solidFill>
              </a:rPr>
              <a:t>return</a:t>
            </a:r>
            <a:r>
              <a:rPr lang="en-US" sz="1800" b="1" dirty="0">
                <a:solidFill>
                  <a:schemeClr val="tx1"/>
                </a:solidFill>
              </a:rPr>
              <a:t> </a:t>
            </a:r>
            <a:r>
              <a:rPr lang="en-US" sz="1800" b="1" dirty="0" err="1">
                <a:solidFill>
                  <a:schemeClr val="tx1"/>
                </a:solidFill>
              </a:rPr>
              <a:t>row.getRowData</a:t>
            </a:r>
            <a:r>
              <a:rPr lang="en-US" sz="1800" b="1" dirty="0">
                <a:solidFill>
                  <a:schemeClr val="tx1"/>
                </a:solidFill>
              </a:rPr>
              <a:t>().</a:t>
            </a:r>
            <a:r>
              <a:rPr lang="en-US" sz="1800" b="1" dirty="0" err="1">
                <a:solidFill>
                  <a:schemeClr val="tx1"/>
                </a:solidFill>
              </a:rPr>
              <a:t>takeUntil</a:t>
            </a:r>
            <a:r>
              <a:rPr lang="en-US" sz="1800" b="1" dirty="0">
                <a:solidFill>
                  <a:schemeClr val="tx1"/>
                </a:solidFill>
              </a:rPr>
              <a:t>(</a:t>
            </a:r>
            <a:r>
              <a:rPr lang="en-US" sz="1800" b="1" dirty="0" err="1">
                <a:solidFill>
                  <a:schemeClr val="tx1"/>
                </a:solidFill>
              </a:rPr>
              <a:t>rowHides</a:t>
            </a:r>
            <a:r>
              <a:rPr lang="en-US" sz="1800" b="1" dirty="0">
                <a:solidFill>
                  <a:schemeClr val="tx1"/>
                </a:solidFill>
              </a:rPr>
              <a:t>); })</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toArray</a:t>
            </a:r>
            <a:r>
              <a:rPr lang="en-US" sz="1800" b="1" dirty="0">
                <a:solidFill>
                  <a:schemeClr val="tx1"/>
                </a:solidFill>
              </a:rPr>
              <a:t>();</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490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130" y="14259"/>
            <a:ext cx="7383439" cy="6823557"/>
          </a:xfrm>
        </p:spPr>
      </p:pic>
    </p:spTree>
    <p:extLst>
      <p:ext uri="{BB962C8B-B14F-4D97-AF65-F5344CB8AC3E}">
        <p14:creationId xmlns:p14="http://schemas.microsoft.com/office/powerpoint/2010/main" val="2951406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Reactive Programming (FRP) is…</a:t>
            </a:r>
            <a:endParaRPr lang="en-US" dirty="0"/>
          </a:p>
        </p:txBody>
      </p:sp>
      <p:sp>
        <p:nvSpPr>
          <p:cNvPr id="3" name="Content Placeholder 2"/>
          <p:cNvSpPr>
            <a:spLocks noGrp="1"/>
          </p:cNvSpPr>
          <p:nvPr>
            <p:ph idx="1"/>
          </p:nvPr>
        </p:nvSpPr>
        <p:spPr/>
        <p:txBody>
          <a:bodyPr/>
          <a:lstStyle/>
          <a:p>
            <a:r>
              <a:rPr lang="en-US" sz="2800" dirty="0" smtClean="0"/>
              <a:t>A concept consisting of </a:t>
            </a:r>
            <a:endParaRPr lang="en-US" sz="2800" dirty="0"/>
          </a:p>
          <a:p>
            <a:pPr lvl="1"/>
            <a:r>
              <a:rPr lang="en-US" dirty="0" smtClean="0"/>
              <a:t>Continuous Time</a:t>
            </a:r>
          </a:p>
          <a:p>
            <a:pPr lvl="1"/>
            <a:r>
              <a:rPr lang="en-US" dirty="0" smtClean="0"/>
              <a:t>Behaviors: Values over time</a:t>
            </a:r>
            <a:endParaRPr lang="en-US" dirty="0"/>
          </a:p>
          <a:p>
            <a:pPr lvl="1"/>
            <a:r>
              <a:rPr lang="en-US" dirty="0" smtClean="0"/>
              <a:t>Events: Discrete phenomena with a value and a time</a:t>
            </a:r>
          </a:p>
          <a:p>
            <a:pPr lvl="1"/>
            <a:r>
              <a:rPr lang="en-US" dirty="0" smtClean="0"/>
              <a:t>Compositional behavior for behavior and events</a:t>
            </a:r>
          </a:p>
          <a:p>
            <a:pPr lvl="1"/>
            <a:endParaRPr lang="en-US" dirty="0"/>
          </a:p>
          <a:p>
            <a:r>
              <a:rPr lang="en-US" sz="2800" dirty="0"/>
              <a:t>What it is not</a:t>
            </a:r>
          </a:p>
          <a:p>
            <a:pPr lvl="1"/>
            <a:r>
              <a:rPr lang="en-US" dirty="0"/>
              <a:t>High order functions on </a:t>
            </a:r>
            <a:r>
              <a:rPr lang="en-US" dirty="0" smtClean="0"/>
              <a:t>events like map, filter, reduce</a:t>
            </a:r>
            <a:endParaRPr lang="en-US" dirty="0"/>
          </a:p>
          <a:p>
            <a:pPr lvl="1"/>
            <a:r>
              <a:rPr lang="en-US" dirty="0"/>
              <a:t>Most </a:t>
            </a:r>
            <a:r>
              <a:rPr lang="en-US" dirty="0" smtClean="0"/>
              <a:t>so-called FRP </a:t>
            </a:r>
            <a:r>
              <a:rPr lang="en-US" dirty="0"/>
              <a:t>libraries out there…</a:t>
            </a:r>
            <a:br>
              <a:rPr lang="en-US" dirty="0"/>
            </a:br>
            <a:endParaRPr lang="en-US" dirty="0"/>
          </a:p>
          <a:p>
            <a:pPr marL="457200" lvl="1" indent="0">
              <a:buNone/>
            </a:pPr>
            <a:r>
              <a:rPr lang="en-US" dirty="0"/>
              <a:t/>
            </a:r>
            <a:br>
              <a:rPr lang="en-US" dirty="0"/>
            </a:br>
            <a:endParaRPr lang="en-US" dirty="0"/>
          </a:p>
        </p:txBody>
      </p:sp>
      <p:sp>
        <p:nvSpPr>
          <p:cNvPr id="4" name="TextBox 3"/>
          <p:cNvSpPr txBox="1"/>
          <p:nvPr/>
        </p:nvSpPr>
        <p:spPr>
          <a:xfrm>
            <a:off x="3043451" y="6267025"/>
            <a:ext cx="8884693" cy="369332"/>
          </a:xfrm>
          <a:prstGeom prst="rect">
            <a:avLst/>
          </a:prstGeom>
          <a:noFill/>
        </p:spPr>
        <p:txBody>
          <a:bodyPr wrap="square" rtlCol="0">
            <a:spAutoFit/>
          </a:bodyPr>
          <a:lstStyle/>
          <a:p>
            <a:r>
              <a:rPr lang="en-US" b="1" u="sng" dirty="0"/>
              <a:t>http://stackoverflow.com/questions/1028250/what-is-functional-reactive-programming</a:t>
            </a:r>
          </a:p>
        </p:txBody>
      </p:sp>
    </p:spTree>
    <p:extLst>
      <p:ext uri="{BB962C8B-B14F-4D97-AF65-F5344CB8AC3E}">
        <p14:creationId xmlns:p14="http://schemas.microsoft.com/office/powerpoint/2010/main" val="348492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074" name="Picture 2" descr="KittehTby Andrew Bro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8244137" cy="688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35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Generators</a:t>
            </a:r>
            <a:endParaRPr lang="en-US" dirty="0"/>
          </a:p>
        </p:txBody>
      </p:sp>
      <p:sp>
        <p:nvSpPr>
          <p:cNvPr id="6" name="Content Placeholder 5"/>
          <p:cNvSpPr>
            <a:spLocks noGrp="1"/>
          </p:cNvSpPr>
          <p:nvPr>
            <p:ph idx="1"/>
          </p:nvPr>
        </p:nvSpPr>
        <p:spPr/>
        <p:txBody>
          <a:bodyPr/>
          <a:lstStyle/>
          <a:p>
            <a:r>
              <a:rPr lang="en-US" sz="2800" dirty="0" smtClean="0"/>
              <a:t>Coming to a runtime near you!</a:t>
            </a:r>
            <a:endParaRPr lang="en-US" sz="2800" dirty="0"/>
          </a:p>
          <a:p>
            <a:pPr lvl="1"/>
            <a:r>
              <a:rPr lang="en-US" dirty="0" smtClean="0"/>
              <a:t>Yield suspends the execution of the function</a:t>
            </a:r>
            <a:endParaRPr lang="en-US" dirty="0"/>
          </a:p>
          <a:p>
            <a:pPr lvl="1"/>
            <a:r>
              <a:rPr lang="en-US" dirty="0" smtClean="0"/>
              <a:t>A number of libraries support this like co, Q, and even </a:t>
            </a:r>
            <a:r>
              <a:rPr lang="en-US" dirty="0" err="1" smtClean="0"/>
              <a:t>RxJS</a:t>
            </a:r>
            <a:endParaRPr lang="en-US" dirty="0"/>
          </a:p>
          <a:p>
            <a:endParaRPr lang="en-US" dirty="0"/>
          </a:p>
        </p:txBody>
      </p:sp>
      <p:sp>
        <p:nvSpPr>
          <p:cNvPr id="7" name="Rectangle 6"/>
          <p:cNvSpPr/>
          <p:nvPr/>
        </p:nvSpPr>
        <p:spPr>
          <a:xfrm>
            <a:off x="431371" y="3039898"/>
            <a:ext cx="11372702" cy="3785652"/>
          </a:xfrm>
          <a:prstGeom prst="rect">
            <a:avLst/>
          </a:prstGeom>
        </p:spPr>
        <p:txBody>
          <a:bodyPr wrap="square">
            <a:spAutoFit/>
          </a:bodyPr>
          <a:lstStyle/>
          <a:p>
            <a:r>
              <a:rPr lang="en-US" sz="2400" b="1" dirty="0">
                <a:solidFill>
                  <a:srgbClr val="0070C0"/>
                </a:solidFill>
                <a:latin typeface="Consolas" panose="020B0609020204030204" pitchFamily="49" charset="0"/>
                <a:cs typeface="Consolas" panose="020B0609020204030204" pitchFamily="49" charset="0"/>
              </a:rPr>
              <a:t>var</a:t>
            </a:r>
            <a:r>
              <a:rPr lang="en-US" sz="2400" b="1" dirty="0">
                <a:latin typeface="Consolas" panose="020B0609020204030204" pitchFamily="49" charset="0"/>
                <a:cs typeface="Consolas" panose="020B0609020204030204" pitchFamily="49" charset="0"/>
              </a:rPr>
              <a:t> Rx = require(</a:t>
            </a:r>
            <a:r>
              <a:rPr lang="en-US" sz="2400" b="1" dirty="0">
                <a:solidFill>
                  <a:schemeClr val="accent2"/>
                </a:solidFill>
                <a:latin typeface="Consolas" panose="020B0609020204030204" pitchFamily="49" charset="0"/>
                <a:cs typeface="Consolas" panose="020B0609020204030204" pitchFamily="49" charset="0"/>
              </a:rPr>
              <a:t>'</a:t>
            </a:r>
            <a:r>
              <a:rPr lang="en-US" sz="2400" b="1" dirty="0" err="1">
                <a:solidFill>
                  <a:schemeClr val="accent2"/>
                </a:solidFill>
                <a:latin typeface="Consolas" panose="020B0609020204030204" pitchFamily="49" charset="0"/>
                <a:cs typeface="Consolas" panose="020B0609020204030204" pitchFamily="49" charset="0"/>
              </a:rPr>
              <a:t>rx</a:t>
            </a:r>
            <a:r>
              <a:rPr lang="en-US" sz="2400" b="1" dirty="0">
                <a:solidFill>
                  <a:schemeClr val="accent2"/>
                </a:solidFill>
                <a:latin typeface="Consolas" panose="020B0609020204030204" pitchFamily="49" charset="0"/>
                <a:cs typeface="Consolas" panose="020B0609020204030204" pitchFamily="49" charset="0"/>
              </a:rPr>
              <a:t>'</a:t>
            </a:r>
            <a:r>
              <a:rPr lang="en-US" sz="2400" b="1" dirty="0">
                <a:latin typeface="Consolas" panose="020B0609020204030204" pitchFamily="49" charset="0"/>
                <a:cs typeface="Consolas" panose="020B0609020204030204" pitchFamily="49" charset="0"/>
              </a:rPr>
              <a:t>);</a:t>
            </a:r>
          </a:p>
          <a:p>
            <a:r>
              <a:rPr lang="en-US" sz="2400" b="1" dirty="0">
                <a:solidFill>
                  <a:srgbClr val="0070C0"/>
                </a:solidFill>
                <a:latin typeface="Consolas" panose="020B0609020204030204" pitchFamily="49" charset="0"/>
                <a:cs typeface="Consolas" panose="020B0609020204030204" pitchFamily="49" charset="0"/>
              </a:rPr>
              <a:t>var</a:t>
            </a:r>
            <a:r>
              <a:rPr lang="en-US" sz="2400" b="1" dirty="0">
                <a:latin typeface="Consolas" panose="020B0609020204030204" pitchFamily="49" charset="0"/>
                <a:cs typeface="Consolas" panose="020B0609020204030204" pitchFamily="49" charset="0"/>
              </a:rPr>
              <a:t> request = require(</a:t>
            </a:r>
            <a:r>
              <a:rPr lang="en-US" sz="2400" b="1" dirty="0">
                <a:solidFill>
                  <a:schemeClr val="accent2"/>
                </a:solidFill>
                <a:latin typeface="Consolas" panose="020B0609020204030204" pitchFamily="49" charset="0"/>
                <a:cs typeface="Consolas" panose="020B0609020204030204" pitchFamily="49" charset="0"/>
              </a:rPr>
              <a:t>'request'</a:t>
            </a:r>
            <a:r>
              <a:rPr lang="en-US" sz="2400" b="1" dirty="0">
                <a:latin typeface="Consolas" panose="020B0609020204030204" pitchFamily="49" charset="0"/>
                <a:cs typeface="Consolas" panose="020B0609020204030204" pitchFamily="49" charset="0"/>
              </a:rPr>
              <a:t>);</a:t>
            </a:r>
          </a:p>
          <a:p>
            <a:endParaRPr lang="en-US" sz="2400" b="1" dirty="0">
              <a:latin typeface="Consolas" panose="020B0609020204030204" pitchFamily="49" charset="0"/>
              <a:cs typeface="Consolas" panose="020B0609020204030204" pitchFamily="49" charset="0"/>
            </a:endParaRPr>
          </a:p>
          <a:p>
            <a:r>
              <a:rPr lang="en-US" sz="2400" b="1" dirty="0">
                <a:solidFill>
                  <a:srgbClr val="0070C0"/>
                </a:solidFill>
                <a:latin typeface="Consolas" panose="020B0609020204030204" pitchFamily="49" charset="0"/>
                <a:cs typeface="Consolas" panose="020B0609020204030204" pitchFamily="49" charset="0"/>
              </a:rPr>
              <a:t>var</a:t>
            </a:r>
            <a:r>
              <a:rPr lang="en-US" sz="2400" b="1" dirty="0">
                <a:latin typeface="Consolas" panose="020B0609020204030204" pitchFamily="49" charset="0"/>
                <a:cs typeface="Consolas" panose="020B0609020204030204" pitchFamily="49" charset="0"/>
              </a:rPr>
              <a:t> get = </a:t>
            </a:r>
            <a:r>
              <a:rPr lang="en-US" sz="2400" b="1" dirty="0" err="1">
                <a:latin typeface="Consolas" panose="020B0609020204030204" pitchFamily="49" charset="0"/>
                <a:cs typeface="Consolas" panose="020B0609020204030204" pitchFamily="49" charset="0"/>
              </a:rPr>
              <a:t>Rx.Observable.fromNodeCallback</a:t>
            </a:r>
            <a:r>
              <a:rPr lang="en-US" sz="2400" b="1" dirty="0">
                <a:latin typeface="Consolas" panose="020B0609020204030204" pitchFamily="49" charset="0"/>
                <a:cs typeface="Consolas" panose="020B0609020204030204" pitchFamily="49" charset="0"/>
              </a:rPr>
              <a:t>(request);</a:t>
            </a:r>
          </a:p>
          <a:p>
            <a:endParaRPr lang="en-US" sz="2400" b="1" dirty="0">
              <a:latin typeface="Consolas" panose="020B0609020204030204" pitchFamily="49" charset="0"/>
              <a:cs typeface="Consolas" panose="020B0609020204030204" pitchFamily="49" charset="0"/>
            </a:endParaRPr>
          </a:p>
          <a:p>
            <a:r>
              <a:rPr lang="en-US" sz="2400" b="1" dirty="0" err="1">
                <a:latin typeface="Consolas" panose="020B0609020204030204" pitchFamily="49" charset="0"/>
                <a:cs typeface="Consolas" panose="020B0609020204030204" pitchFamily="49" charset="0"/>
              </a:rPr>
              <a:t>Rx.spawn</a:t>
            </a:r>
            <a:r>
              <a:rPr lang="en-US" sz="2400" b="1" dirty="0">
                <a:latin typeface="Consolas" panose="020B0609020204030204" pitchFamily="49" charset="0"/>
                <a:cs typeface="Consolas" panose="020B0609020204030204" pitchFamily="49" charset="0"/>
              </a:rPr>
              <a:t>(</a:t>
            </a:r>
            <a:r>
              <a:rPr lang="en-US" sz="2400" b="1" dirty="0">
                <a:solidFill>
                  <a:srgbClr val="0070C0"/>
                </a:solidFill>
                <a:latin typeface="Consolas" panose="020B0609020204030204" pitchFamily="49" charset="0"/>
                <a:cs typeface="Consolas" panose="020B0609020204030204" pitchFamily="49" charset="0"/>
              </a:rPr>
              <a:t>function</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var</a:t>
            </a:r>
            <a:r>
              <a:rPr lang="en-US" sz="2400" b="1" dirty="0">
                <a:latin typeface="Consolas" panose="020B0609020204030204" pitchFamily="49" charset="0"/>
                <a:cs typeface="Consolas" panose="020B0609020204030204" pitchFamily="49" charset="0"/>
              </a:rPr>
              <a:t> a = </a:t>
            </a:r>
            <a:r>
              <a:rPr lang="en-US" sz="2400" b="1" dirty="0">
                <a:solidFill>
                  <a:srgbClr val="0070C0"/>
                </a:solidFill>
                <a:latin typeface="Consolas" panose="020B0609020204030204" pitchFamily="49" charset="0"/>
                <a:cs typeface="Consolas" panose="020B0609020204030204" pitchFamily="49" charset="0"/>
              </a:rPr>
              <a:t>yield</a:t>
            </a:r>
            <a:r>
              <a:rPr lang="en-US" sz="2400" b="1" dirty="0">
                <a:latin typeface="Consolas" panose="020B0609020204030204" pitchFamily="49" charset="0"/>
                <a:cs typeface="Consolas" panose="020B0609020204030204" pitchFamily="49" charset="0"/>
              </a:rPr>
              <a:t> get(</a:t>
            </a:r>
            <a:r>
              <a:rPr lang="en-US" sz="2400" b="1" dirty="0">
                <a:solidFill>
                  <a:schemeClr val="accent2"/>
                </a:solidFill>
                <a:latin typeface="Consolas" panose="020B0609020204030204" pitchFamily="49" charset="0"/>
                <a:cs typeface="Consolas" panose="020B0609020204030204" pitchFamily="49" charset="0"/>
              </a:rPr>
              <a:t>'http://localhost/stocks1.csv'</a:t>
            </a:r>
            <a:r>
              <a:rPr lang="en-US" sz="2400" b="1" dirty="0">
                <a:latin typeface="Consolas" panose="020B0609020204030204" pitchFamily="49" charset="0"/>
                <a:cs typeface="Consolas" panose="020B0609020204030204" pitchFamily="49" charset="0"/>
              </a:rPr>
              <a:t>).retry(3);</a:t>
            </a:r>
          </a:p>
          <a:p>
            <a:r>
              <a:rPr lang="en-US" sz="2400" b="1" dirty="0">
                <a:latin typeface="Consolas" panose="020B0609020204030204" pitchFamily="49" charset="0"/>
                <a:cs typeface="Consolas" panose="020B0609020204030204" pitchFamily="49" charset="0"/>
              </a:rPr>
              <a:t>    console.log(</a:t>
            </a:r>
            <a:r>
              <a:rPr lang="en-US" sz="2400" b="1" dirty="0" err="1">
                <a:latin typeface="Consolas" panose="020B0609020204030204" pitchFamily="49" charset="0"/>
                <a:cs typeface="Consolas" panose="020B0609020204030204" pitchFamily="49" charset="0"/>
              </a:rPr>
              <a:t>a.length</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a:t>
            </a:r>
          </a:p>
          <a:p>
            <a:endParaRPr lang="en-US" sz="2400" dirty="0"/>
          </a:p>
        </p:txBody>
      </p:sp>
    </p:spTree>
    <p:extLst>
      <p:ext uri="{BB962C8B-B14F-4D97-AF65-F5344CB8AC3E}">
        <p14:creationId xmlns:p14="http://schemas.microsoft.com/office/powerpoint/2010/main" val="3650892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Sequential Processes (CSP)</a:t>
            </a:r>
            <a:endParaRPr lang="en-US" dirty="0"/>
          </a:p>
        </p:txBody>
      </p:sp>
      <p:sp>
        <p:nvSpPr>
          <p:cNvPr id="6" name="Content Placeholder 5"/>
          <p:cNvSpPr>
            <a:spLocks noGrp="1"/>
          </p:cNvSpPr>
          <p:nvPr>
            <p:ph idx="1"/>
          </p:nvPr>
        </p:nvSpPr>
        <p:spPr/>
        <p:txBody>
          <a:bodyPr/>
          <a:lstStyle/>
          <a:p>
            <a:r>
              <a:rPr lang="en-US" sz="2800" dirty="0" smtClean="0"/>
              <a:t>Originally from C.A.R Hoare</a:t>
            </a:r>
            <a:endParaRPr lang="en-US" sz="2800" dirty="0"/>
          </a:p>
          <a:p>
            <a:pPr lvl="1"/>
            <a:r>
              <a:rPr lang="en-US" dirty="0" smtClean="0"/>
              <a:t>Concurrency model for </a:t>
            </a:r>
            <a:r>
              <a:rPr lang="en-US" dirty="0" err="1" smtClean="0"/>
              <a:t>Clojure</a:t>
            </a:r>
            <a:r>
              <a:rPr lang="en-US" dirty="0" smtClean="0"/>
              <a:t> and Go languages</a:t>
            </a:r>
            <a:endParaRPr lang="en-US" dirty="0"/>
          </a:p>
          <a:p>
            <a:pPr lvl="1"/>
            <a:r>
              <a:rPr lang="en-US" dirty="0" smtClean="0"/>
              <a:t>Generators make this a much easier win</a:t>
            </a:r>
            <a:endParaRPr lang="en-US" dirty="0"/>
          </a:p>
          <a:p>
            <a:endParaRPr lang="en-US" dirty="0"/>
          </a:p>
        </p:txBody>
      </p:sp>
      <p:sp>
        <p:nvSpPr>
          <p:cNvPr id="7" name="Rectangle 6"/>
          <p:cNvSpPr/>
          <p:nvPr/>
        </p:nvSpPr>
        <p:spPr>
          <a:xfrm>
            <a:off x="431369" y="3284539"/>
            <a:ext cx="8186158" cy="3416320"/>
          </a:xfrm>
          <a:prstGeom prst="rect">
            <a:avLst/>
          </a:prstGeom>
        </p:spPr>
        <p:txBody>
          <a:bodyPr wrap="square">
            <a:spAutoFit/>
          </a:bodyPr>
          <a:lstStyle/>
          <a:p>
            <a:r>
              <a:rPr lang="en-US" sz="2400" b="1" dirty="0">
                <a:latin typeface="Consolas" panose="020B0609020204030204" pitchFamily="49" charset="0"/>
                <a:cs typeface="Consolas" panose="020B0609020204030204" pitchFamily="49" charset="0"/>
              </a:rPr>
              <a:t>var </a:t>
            </a:r>
            <a:r>
              <a:rPr lang="en-US" sz="2400" b="1" dirty="0" err="1">
                <a:latin typeface="Consolas" panose="020B0609020204030204" pitchFamily="49" charset="0"/>
                <a:cs typeface="Consolas" panose="020B0609020204030204" pitchFamily="49" charset="0"/>
              </a:rPr>
              <a:t>ch</a:t>
            </a:r>
            <a:r>
              <a:rPr lang="en-US" sz="2400" b="1" dirty="0">
                <a:latin typeface="Consolas" panose="020B0609020204030204" pitchFamily="49" charset="0"/>
                <a:cs typeface="Consolas" panose="020B0609020204030204" pitchFamily="49" charset="0"/>
              </a:rPr>
              <a:t> = </a:t>
            </a:r>
            <a:r>
              <a:rPr lang="en-US" sz="2400" b="1" dirty="0" err="1">
                <a:latin typeface="Consolas" panose="020B0609020204030204" pitchFamily="49" charset="0"/>
                <a:cs typeface="Consolas" panose="020B0609020204030204" pitchFamily="49" charset="0"/>
              </a:rPr>
              <a:t>chan</a:t>
            </a:r>
            <a:r>
              <a:rPr lang="en-US" sz="2400" b="1" dirty="0">
                <a:latin typeface="Consolas" panose="020B0609020204030204" pitchFamily="49" charset="0"/>
                <a:cs typeface="Consolas" panose="020B0609020204030204" pitchFamily="49" charset="0"/>
              </a:rPr>
              <a:t>();</a:t>
            </a:r>
            <a:endParaRPr lang="en-US" sz="2400" b="1" dirty="0" smtClean="0">
              <a:latin typeface="Consolas" panose="020B0609020204030204" pitchFamily="49" charset="0"/>
              <a:cs typeface="Consolas" panose="020B0609020204030204" pitchFamily="49" charset="0"/>
            </a:endParaRPr>
          </a:p>
          <a:p>
            <a:endParaRPr lang="en-US" sz="2400" b="1"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go</a:t>
            </a:r>
            <a:r>
              <a:rPr lang="en-US" sz="2400" b="1" dirty="0" smtClean="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function</a:t>
            </a:r>
            <a:r>
              <a:rPr lang="en-US" sz="2400" b="1" dirty="0" smtClean="0">
                <a:latin typeface="Consolas" panose="020B0609020204030204" pitchFamily="49" charset="0"/>
                <a:cs typeface="Consolas" panose="020B0609020204030204" pitchFamily="49" charset="0"/>
              </a:rPr>
              <a:t>* () </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var</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val</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while</a:t>
            </a:r>
            <a:r>
              <a:rPr lang="en-US" sz="2400" b="1" dirty="0" smtClean="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val</a:t>
            </a:r>
            <a:r>
              <a:rPr lang="en-US" sz="2400" b="1" dirty="0">
                <a:latin typeface="Consolas" panose="020B0609020204030204" pitchFamily="49" charset="0"/>
                <a:cs typeface="Consolas" panose="020B0609020204030204" pitchFamily="49" charset="0"/>
              </a:rPr>
              <a:t> = </a:t>
            </a:r>
            <a:endParaRPr lang="en-US" sz="2400" b="1" dirty="0" smtClean="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yield</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take(</a:t>
            </a:r>
            <a:r>
              <a:rPr lang="en-US" sz="2400" b="1" dirty="0" err="1">
                <a:latin typeface="Consolas" panose="020B0609020204030204" pitchFamily="49" charset="0"/>
                <a:cs typeface="Consolas" panose="020B0609020204030204" pitchFamily="49" charset="0"/>
              </a:rPr>
              <a:t>ch</a:t>
            </a:r>
            <a:r>
              <a:rPr lang="en-US" sz="2400" b="1" dirty="0">
                <a:latin typeface="Consolas" panose="020B0609020204030204" pitchFamily="49" charset="0"/>
                <a:cs typeface="Consolas" panose="020B0609020204030204" pitchFamily="49" charset="0"/>
              </a:rPr>
              <a:t>)) !== </a:t>
            </a:r>
            <a:r>
              <a:rPr lang="en-US" sz="2400" b="1" dirty="0" err="1">
                <a:latin typeface="Consolas" panose="020B0609020204030204" pitchFamily="49" charset="0"/>
                <a:cs typeface="Consolas" panose="020B0609020204030204" pitchFamily="49" charset="0"/>
              </a:rPr>
              <a:t>csp.CLOSED</a:t>
            </a:r>
            <a:r>
              <a:rPr lang="en-US" sz="2400" b="1" dirty="0">
                <a:latin typeface="Consolas" panose="020B0609020204030204" pitchFamily="49" charset="0"/>
                <a:cs typeface="Consolas" panose="020B0609020204030204" pitchFamily="49" charset="0"/>
              </a:rPr>
              <a:t>) {</a:t>
            </a:r>
          </a:p>
          <a:p>
            <a:r>
              <a:rPr lang="en-US" sz="2400" b="1" dirty="0">
                <a:latin typeface="Consolas" panose="020B0609020204030204" pitchFamily="49" charset="0"/>
                <a:cs typeface="Consolas" panose="020B0609020204030204" pitchFamily="49" charset="0"/>
              </a:rPr>
              <a:t>    console.log(</a:t>
            </a:r>
            <a:r>
              <a:rPr lang="en-US" sz="2400" b="1" dirty="0" err="1">
                <a:latin typeface="Consolas" panose="020B0609020204030204" pitchFamily="49" charset="0"/>
                <a:cs typeface="Consolas" panose="020B0609020204030204" pitchFamily="49" charset="0"/>
              </a:rPr>
              <a:t>val</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p>
          <a:p>
            <a:r>
              <a:rPr lang="en-US" sz="2400" b="1" dirty="0">
                <a:latin typeface="Consolas" panose="020B0609020204030204" pitchFamily="49" charset="0"/>
                <a:cs typeface="Consolas" panose="020B0609020204030204" pitchFamily="49" charset="0"/>
              </a:rPr>
              <a:t>});</a:t>
            </a:r>
            <a:endParaRPr lang="en-US" sz="2400" dirty="0"/>
          </a:p>
        </p:txBody>
      </p:sp>
      <p:sp>
        <p:nvSpPr>
          <p:cNvPr id="3" name="TextBox 2"/>
          <p:cNvSpPr txBox="1"/>
          <p:nvPr/>
        </p:nvSpPr>
        <p:spPr>
          <a:xfrm>
            <a:off x="8104909" y="6331527"/>
            <a:ext cx="3823855" cy="369332"/>
          </a:xfrm>
          <a:prstGeom prst="rect">
            <a:avLst/>
          </a:prstGeom>
          <a:noFill/>
        </p:spPr>
        <p:txBody>
          <a:bodyPr wrap="square" rtlCol="0">
            <a:spAutoFit/>
          </a:bodyPr>
          <a:lstStyle/>
          <a:p>
            <a:r>
              <a:rPr lang="en-US" b="1" u="sng" dirty="0"/>
              <a:t>https://github.com/jlongster/js-csp</a:t>
            </a:r>
          </a:p>
        </p:txBody>
      </p:sp>
      <p:sp>
        <p:nvSpPr>
          <p:cNvPr id="8" name="Rectangle 7"/>
          <p:cNvSpPr/>
          <p:nvPr/>
        </p:nvSpPr>
        <p:spPr>
          <a:xfrm>
            <a:off x="7178534" y="3284539"/>
            <a:ext cx="5013466" cy="2308324"/>
          </a:xfrm>
          <a:prstGeom prst="rect">
            <a:avLst/>
          </a:prstGeom>
        </p:spPr>
        <p:txBody>
          <a:bodyPr wrap="square">
            <a:spAutoFit/>
          </a:bodyPr>
          <a:lstStyle/>
          <a:p>
            <a:r>
              <a:rPr lang="en-US" sz="2400" b="1" dirty="0" smtClean="0">
                <a:latin typeface="Consolas" panose="020B0609020204030204" pitchFamily="49" charset="0"/>
                <a:cs typeface="Consolas" panose="020B0609020204030204" pitchFamily="49" charset="0"/>
              </a:rPr>
              <a:t>go( </a:t>
            </a:r>
            <a:r>
              <a:rPr lang="en-US" sz="2400" b="1" dirty="0" smtClean="0">
                <a:solidFill>
                  <a:srgbClr val="0070C0"/>
                </a:solidFill>
                <a:latin typeface="Consolas" panose="020B0609020204030204" pitchFamily="49" charset="0"/>
                <a:cs typeface="Consolas" panose="020B0609020204030204" pitchFamily="49" charset="0"/>
              </a:rPr>
              <a:t>function</a:t>
            </a:r>
            <a:r>
              <a:rPr lang="en-US" sz="2400" b="1" dirty="0">
                <a:latin typeface="Consolas" panose="020B0609020204030204" pitchFamily="49" charset="0"/>
                <a:cs typeface="Consolas" panose="020B0609020204030204" pitchFamily="49" charset="0"/>
              </a:rPr>
              <a:t>*() {</a:t>
            </a:r>
          </a:p>
          <a:p>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yield</a:t>
            </a:r>
            <a:r>
              <a:rPr lang="en-US" sz="2400" b="1" dirty="0">
                <a:latin typeface="Consolas" panose="020B0609020204030204" pitchFamily="49" charset="0"/>
                <a:cs typeface="Consolas" panose="020B0609020204030204" pitchFamily="49" charset="0"/>
              </a:rPr>
              <a:t> put(</a:t>
            </a:r>
            <a:r>
              <a:rPr lang="en-US" sz="2400" b="1" dirty="0" err="1">
                <a:latin typeface="Consolas" panose="020B0609020204030204" pitchFamily="49" charset="0"/>
                <a:cs typeface="Consolas" panose="020B0609020204030204" pitchFamily="49" charset="0"/>
              </a:rPr>
              <a:t>ch</a:t>
            </a:r>
            <a:r>
              <a:rPr lang="en-US" sz="2400" b="1" dirty="0">
                <a:latin typeface="Consolas" panose="020B0609020204030204" pitchFamily="49" charset="0"/>
                <a:cs typeface="Consolas" panose="020B0609020204030204" pitchFamily="49" charset="0"/>
              </a:rPr>
              <a:t>, 1);</a:t>
            </a:r>
          </a:p>
          <a:p>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yield</a:t>
            </a:r>
            <a:r>
              <a:rPr lang="en-US" sz="2400" b="1" dirty="0">
                <a:latin typeface="Consolas" panose="020B0609020204030204" pitchFamily="49" charset="0"/>
                <a:cs typeface="Consolas" panose="020B0609020204030204" pitchFamily="49" charset="0"/>
              </a:rPr>
              <a:t> take(timeout(1000));</a:t>
            </a:r>
          </a:p>
          <a:p>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yield</a:t>
            </a:r>
            <a:r>
              <a:rPr lang="en-US" sz="2400" b="1" dirty="0">
                <a:latin typeface="Consolas" panose="020B0609020204030204" pitchFamily="49" charset="0"/>
                <a:cs typeface="Consolas" panose="020B0609020204030204" pitchFamily="49" charset="0"/>
              </a:rPr>
              <a:t> put(</a:t>
            </a:r>
            <a:r>
              <a:rPr lang="en-US" sz="2400" b="1" dirty="0" err="1">
                <a:latin typeface="Consolas" panose="020B0609020204030204" pitchFamily="49" charset="0"/>
                <a:cs typeface="Consolas" panose="020B0609020204030204" pitchFamily="49" charset="0"/>
              </a:rPr>
              <a:t>ch</a:t>
            </a:r>
            <a:r>
              <a:rPr lang="en-US" sz="2400" b="1" dirty="0">
                <a:latin typeface="Consolas" panose="020B0609020204030204" pitchFamily="49" charset="0"/>
                <a:cs typeface="Consolas" panose="020B0609020204030204" pitchFamily="49" charset="0"/>
              </a:rPr>
              <a:t>, 2);</a:t>
            </a:r>
          </a:p>
          <a:p>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ch.close</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a:t>
            </a:r>
            <a:endParaRPr lang="en-US" sz="2400" dirty="0"/>
          </a:p>
        </p:txBody>
      </p:sp>
    </p:spTree>
    <p:extLst>
      <p:ext uri="{BB962C8B-B14F-4D97-AF65-F5344CB8AC3E}">
        <p14:creationId xmlns:p14="http://schemas.microsoft.com/office/powerpoint/2010/main" val="1462024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7964" y="23596"/>
            <a:ext cx="9144000" cy="6858000"/>
          </a:xfrm>
        </p:spPr>
      </p:pic>
    </p:spTree>
    <p:extLst>
      <p:ext uri="{BB962C8B-B14F-4D97-AF65-F5344CB8AC3E}">
        <p14:creationId xmlns:p14="http://schemas.microsoft.com/office/powerpoint/2010/main" val="2475203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197" y="1355"/>
            <a:ext cx="9075761" cy="6879427"/>
          </a:xfrm>
          <a:prstGeom prst="rect">
            <a:avLst/>
          </a:prstGeom>
        </p:spPr>
      </p:pic>
    </p:spTree>
    <p:extLst>
      <p:ext uri="{BB962C8B-B14F-4D97-AF65-F5344CB8AC3E}">
        <p14:creationId xmlns:p14="http://schemas.microsoft.com/office/powerpoint/2010/main" val="3934803776"/>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7034" y="-1"/>
            <a:ext cx="10278043" cy="6845177"/>
          </a:xfrm>
        </p:spPr>
      </p:pic>
    </p:spTree>
    <p:extLst>
      <p:ext uri="{BB962C8B-B14F-4D97-AF65-F5344CB8AC3E}">
        <p14:creationId xmlns:p14="http://schemas.microsoft.com/office/powerpoint/2010/main" val="246432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a:t>
            </a:r>
            <a:endParaRPr lang="en-US" dirty="0"/>
          </a:p>
        </p:txBody>
      </p:sp>
      <p:sp>
        <p:nvSpPr>
          <p:cNvPr id="3" name="Content Placeholder 2"/>
          <p:cNvSpPr>
            <a:spLocks noGrp="1"/>
          </p:cNvSpPr>
          <p:nvPr>
            <p:ph idx="1"/>
          </p:nvPr>
        </p:nvSpPr>
        <p:spPr/>
        <p:txBody>
          <a:bodyPr/>
          <a:lstStyle/>
          <a:p>
            <a:r>
              <a:rPr lang="en-US" sz="2800" dirty="0" smtClean="0"/>
              <a:t>Coming to a JavaScript Engine Near You!</a:t>
            </a:r>
            <a:endParaRPr lang="en-US" sz="2800" dirty="0"/>
          </a:p>
          <a:p>
            <a:pPr lvl="1"/>
            <a:r>
              <a:rPr lang="en-US" dirty="0" smtClean="0"/>
              <a:t>Adds </a:t>
            </a:r>
            <a:r>
              <a:rPr lang="en-US" dirty="0" err="1" smtClean="0"/>
              <a:t>async</a:t>
            </a:r>
            <a:r>
              <a:rPr lang="en-US" dirty="0" smtClean="0"/>
              <a:t> and await keywords for Promises</a:t>
            </a:r>
          </a:p>
          <a:p>
            <a:pPr lvl="1"/>
            <a:r>
              <a:rPr lang="en-US" dirty="0" smtClean="0"/>
              <a:t>Accepted into Stage 1 of ECMAScript 7 in January 2014</a:t>
            </a:r>
            <a:endParaRPr lang="en-US" dirty="0"/>
          </a:p>
        </p:txBody>
      </p:sp>
      <p:sp>
        <p:nvSpPr>
          <p:cNvPr id="4" name="TextBox 3"/>
          <p:cNvSpPr txBox="1"/>
          <p:nvPr/>
        </p:nvSpPr>
        <p:spPr>
          <a:xfrm>
            <a:off x="1149927" y="3051312"/>
            <a:ext cx="9892145" cy="3416320"/>
          </a:xfrm>
          <a:prstGeom prst="rect">
            <a:avLst/>
          </a:prstGeom>
          <a:noFill/>
        </p:spPr>
        <p:txBody>
          <a:bodyPr wrap="square" rtlCol="0">
            <a:spAutoFit/>
          </a:bodyPr>
          <a:lstStyle/>
          <a:p>
            <a:r>
              <a:rPr lang="en-US" sz="2400" b="1" dirty="0" err="1">
                <a:solidFill>
                  <a:srgbClr val="0070C0"/>
                </a:solidFill>
                <a:latin typeface="Consolas" panose="020B0609020204030204" pitchFamily="49" charset="0"/>
                <a:cs typeface="Consolas" panose="020B0609020204030204" pitchFamily="49" charset="0"/>
              </a:rPr>
              <a:t>async</a:t>
            </a:r>
            <a:r>
              <a:rPr lang="en-US" sz="2400" b="1" dirty="0">
                <a:solidFill>
                  <a:srgbClr val="0070C0"/>
                </a:solidFill>
                <a:latin typeface="Consolas" panose="020B0609020204030204" pitchFamily="49" charset="0"/>
                <a:cs typeface="Consolas" panose="020B0609020204030204" pitchFamily="49" charset="0"/>
              </a:rPr>
              <a:t> function </a:t>
            </a:r>
            <a:r>
              <a:rPr lang="en-US" sz="2400" b="1" dirty="0" err="1">
                <a:latin typeface="Consolas" panose="020B0609020204030204" pitchFamily="49" charset="0"/>
                <a:cs typeface="Consolas" panose="020B0609020204030204" pitchFamily="49" charset="0"/>
              </a:rPr>
              <a:t>chainAnimationsAsync</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elem</a:t>
            </a:r>
            <a:r>
              <a:rPr lang="en-US" sz="2400" b="1" dirty="0">
                <a:latin typeface="Consolas" panose="020B0609020204030204" pitchFamily="49" charset="0"/>
                <a:cs typeface="Consolas" panose="020B0609020204030204" pitchFamily="49" charset="0"/>
              </a:rPr>
              <a:t>, animations) {</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var</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ret = </a:t>
            </a:r>
            <a:r>
              <a:rPr lang="en-US" sz="2400" b="1" dirty="0">
                <a:solidFill>
                  <a:srgbClr val="0070C0"/>
                </a:solidFill>
                <a:latin typeface="Consolas" panose="020B0609020204030204" pitchFamily="49" charset="0"/>
                <a:cs typeface="Consolas" panose="020B0609020204030204" pitchFamily="49" charset="0"/>
              </a:rPr>
              <a:t>null</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try</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for</a:t>
            </a:r>
            <a:r>
              <a:rPr lang="en-US" sz="2400" b="1" dirty="0" smtClean="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var</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anim</a:t>
            </a:r>
            <a:r>
              <a:rPr lang="en-US" sz="2400" b="1" dirty="0">
                <a:latin typeface="Consolas" panose="020B0609020204030204" pitchFamily="49" charset="0"/>
                <a:cs typeface="Consolas" panose="020B0609020204030204" pitchFamily="49" charset="0"/>
              </a:rPr>
              <a:t> of animations) {</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ret </a:t>
            </a:r>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await</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anim</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elem</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a:t>
            </a:r>
            <a:endParaRPr lang="en-US" sz="2400" b="1"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catch</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e) { </a:t>
            </a:r>
            <a:r>
              <a:rPr lang="en-US" sz="2400" b="1" dirty="0">
                <a:solidFill>
                  <a:schemeClr val="accent4"/>
                </a:solidFill>
                <a:latin typeface="Consolas" panose="020B0609020204030204" pitchFamily="49" charset="0"/>
                <a:cs typeface="Consolas" panose="020B0609020204030204" pitchFamily="49" charset="0"/>
              </a:rPr>
              <a:t>/* ignore and keep going */ </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return</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ret;</a:t>
            </a:r>
          </a:p>
          <a:p>
            <a:r>
              <a:rPr lang="en-US" sz="2400" b="1" dirty="0">
                <a:latin typeface="Consolas" panose="020B0609020204030204" pitchFamily="49" charset="0"/>
                <a:cs typeface="Consolas" panose="020B0609020204030204" pitchFamily="49" charset="0"/>
              </a:rPr>
              <a:t>}</a:t>
            </a:r>
          </a:p>
        </p:txBody>
      </p:sp>
      <p:sp>
        <p:nvSpPr>
          <p:cNvPr id="5" name="TextBox 4"/>
          <p:cNvSpPr txBox="1"/>
          <p:nvPr/>
        </p:nvSpPr>
        <p:spPr>
          <a:xfrm>
            <a:off x="6386945" y="6331527"/>
            <a:ext cx="5583382" cy="646331"/>
          </a:xfrm>
          <a:prstGeom prst="rect">
            <a:avLst/>
          </a:prstGeom>
          <a:noFill/>
        </p:spPr>
        <p:txBody>
          <a:bodyPr wrap="square" rtlCol="0">
            <a:spAutoFit/>
          </a:bodyPr>
          <a:lstStyle/>
          <a:p>
            <a:r>
              <a:rPr lang="en-US" b="1" u="sng" dirty="0"/>
              <a:t>https://github.com/lukehoban/ecmascript-asyncawait</a:t>
            </a:r>
          </a:p>
          <a:p>
            <a:endParaRPr lang="en-US" b="1" u="sng" dirty="0"/>
          </a:p>
        </p:txBody>
      </p:sp>
    </p:spTree>
    <p:extLst>
      <p:ext uri="{BB962C8B-B14F-4D97-AF65-F5344CB8AC3E}">
        <p14:creationId xmlns:p14="http://schemas.microsoft.com/office/powerpoint/2010/main" val="33811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457" y="0"/>
            <a:ext cx="9994280" cy="6858000"/>
          </a:xfrm>
          <a:prstGeom prst="rect">
            <a:avLst/>
          </a:prstGeom>
        </p:spPr>
      </p:pic>
    </p:spTree>
    <p:extLst>
      <p:ext uri="{BB962C8B-B14F-4D97-AF65-F5344CB8AC3E}">
        <p14:creationId xmlns:p14="http://schemas.microsoft.com/office/powerpoint/2010/main" val="2647056592"/>
      </p:ext>
    </p:extLst>
  </p:cSld>
  <p:clrMapOvr>
    <a:masterClrMapping/>
  </p:clrMapOvr>
  <p:transition spd="slow">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800" dirty="0" smtClean="0"/>
              <a:t>Let’s Face it, Streams1 were terrible…</a:t>
            </a:r>
            <a:endParaRPr lang="en-US" sz="2800" dirty="0"/>
          </a:p>
          <a:p>
            <a:pPr lvl="1"/>
            <a:r>
              <a:rPr lang="en-US" dirty="0" smtClean="0"/>
              <a:t>The pause method didn’t</a:t>
            </a:r>
          </a:p>
          <a:p>
            <a:pPr lvl="1"/>
            <a:r>
              <a:rPr lang="en-US" dirty="0" smtClean="0"/>
              <a:t>The ‘data’ event started immediately, ready or not!</a:t>
            </a:r>
          </a:p>
          <a:p>
            <a:pPr lvl="1"/>
            <a:r>
              <a:rPr lang="en-US" dirty="0" smtClean="0"/>
              <a:t>Can’t just consume a specified number of bytes</a:t>
            </a:r>
          </a:p>
          <a:p>
            <a:pPr lvl="1"/>
            <a:r>
              <a:rPr lang="en-US" dirty="0" smtClean="0"/>
              <a:t>Pause and resume were impossible to get right…</a:t>
            </a:r>
            <a:endParaRPr lang="en-US" dirty="0"/>
          </a:p>
          <a:p>
            <a:endParaRPr lang="en-US" dirty="0"/>
          </a:p>
        </p:txBody>
      </p:sp>
      <p:pic>
        <p:nvPicPr>
          <p:cNvPr id="1026" name="Picture 2" descr="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71" y="226300"/>
            <a:ext cx="2333625" cy="6286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8584" y="3995025"/>
            <a:ext cx="3154433" cy="2651695"/>
          </a:xfrm>
          <a:prstGeom prst="rect">
            <a:avLst/>
          </a:prstGeom>
        </p:spPr>
      </p:pic>
    </p:spTree>
    <p:extLst>
      <p:ext uri="{BB962C8B-B14F-4D97-AF65-F5344CB8AC3E}">
        <p14:creationId xmlns:p14="http://schemas.microsoft.com/office/powerpoint/2010/main" val="361641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a:xfrm>
            <a:off x="154281" y="1324706"/>
            <a:ext cx="6246520" cy="4852255"/>
          </a:xfrm>
        </p:spPr>
        <p:txBody>
          <a:bodyPr/>
          <a:lstStyle/>
          <a:p>
            <a:r>
              <a:rPr lang="en-US" sz="2800" dirty="0" smtClean="0"/>
              <a:t>Streams2 Electric </a:t>
            </a:r>
            <a:r>
              <a:rPr lang="en-US" sz="2800" dirty="0" err="1" smtClean="0"/>
              <a:t>Boogaloo</a:t>
            </a:r>
            <a:endParaRPr lang="en-US" sz="2800" dirty="0"/>
          </a:p>
          <a:p>
            <a:pPr lvl="1"/>
            <a:r>
              <a:rPr lang="en-US" dirty="0" smtClean="0"/>
              <a:t>Landed in 0.9.4</a:t>
            </a:r>
          </a:p>
          <a:p>
            <a:pPr lvl="1"/>
            <a:r>
              <a:rPr lang="en-US" dirty="0" smtClean="0"/>
              <a:t>Now supported “Object Mode”</a:t>
            </a:r>
          </a:p>
          <a:p>
            <a:pPr lvl="1"/>
            <a:r>
              <a:rPr lang="en-US" dirty="0" smtClean="0"/>
              <a:t>Flowing mode versus non-flowing mode</a:t>
            </a:r>
          </a:p>
          <a:p>
            <a:pPr lvl="1"/>
            <a:r>
              <a:rPr lang="en-US" dirty="0" smtClean="0"/>
              <a:t>Introduced the following Streams classes:</a:t>
            </a:r>
          </a:p>
          <a:p>
            <a:pPr lvl="2"/>
            <a:r>
              <a:rPr lang="en-US" dirty="0" smtClean="0"/>
              <a:t>Readable</a:t>
            </a:r>
          </a:p>
          <a:p>
            <a:pPr lvl="2"/>
            <a:r>
              <a:rPr lang="en-US" dirty="0" smtClean="0"/>
              <a:t>Writable</a:t>
            </a:r>
          </a:p>
          <a:p>
            <a:pPr lvl="2"/>
            <a:r>
              <a:rPr lang="en-US" dirty="0" smtClean="0"/>
              <a:t>Duplex</a:t>
            </a:r>
          </a:p>
          <a:p>
            <a:pPr lvl="2"/>
            <a:r>
              <a:rPr lang="en-US" dirty="0" err="1" smtClean="0"/>
              <a:t>Passthrough</a:t>
            </a:r>
            <a:endParaRPr lang="en-US" dirty="0"/>
          </a:p>
          <a:p>
            <a:endParaRPr lang="en-US" dirty="0"/>
          </a:p>
        </p:txBody>
      </p:sp>
      <p:sp>
        <p:nvSpPr>
          <p:cNvPr id="6" name="Content Placeholder 4"/>
          <p:cNvSpPr txBox="1">
            <a:spLocks/>
          </p:cNvSpPr>
          <p:nvPr/>
        </p:nvSpPr>
        <p:spPr>
          <a:xfrm>
            <a:off x="5945480" y="1324707"/>
            <a:ext cx="6246520" cy="4852255"/>
          </a:xfrm>
          <a:prstGeom prst="rect">
            <a:avLst/>
          </a:prstGeom>
        </p:spPr>
        <p:txBody>
          <a:bodyPr/>
          <a:lstStyle>
            <a:lvl1pPr marL="0" indent="0" algn="l" defTabSz="914400" rtl="0" eaLnBrk="1" latinLnBrk="0" hangingPunct="1">
              <a:spcBef>
                <a:spcPct val="20000"/>
              </a:spcBef>
              <a:buFont typeface="Arial" pitchFamily="34" charset="0"/>
              <a:buNone/>
              <a:defRPr sz="3200" kern="1200">
                <a:solidFill>
                  <a:schemeClr val="accent1"/>
                </a:solidFill>
                <a:latin typeface="Franklin Gothic Demi" panose="020B0703020102020204"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2">
                    <a:lumMod val="25000"/>
                  </a:schemeClr>
                </a:solidFill>
                <a:latin typeface="Franklin Gothic Demi" panose="020B0703020102020204"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2">
                    <a:lumMod val="50000"/>
                  </a:schemeClr>
                </a:solidFill>
                <a:latin typeface="Franklin Gothic Demi" panose="020B0703020102020204"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2">
                    <a:lumMod val="50000"/>
                  </a:schemeClr>
                </a:solidFill>
                <a:latin typeface="Franklin Gothic Demi" panose="020B0703020102020204"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2">
                    <a:lumMod val="50000"/>
                  </a:schemeClr>
                </a:solidFill>
                <a:latin typeface="Franklin Gothic Demi" panose="020B0703020102020204"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smtClean="0"/>
              <a:t>Streams 33 1/3</a:t>
            </a:r>
          </a:p>
          <a:p>
            <a:pPr lvl="1"/>
            <a:r>
              <a:rPr lang="en-US" dirty="0" smtClean="0"/>
              <a:t>Landed in 0.11.2</a:t>
            </a:r>
          </a:p>
          <a:p>
            <a:pPr lvl="1"/>
            <a:r>
              <a:rPr lang="en-US" dirty="0" smtClean="0"/>
              <a:t>Adds cork/uncork/_</a:t>
            </a:r>
            <a:r>
              <a:rPr lang="en-US" dirty="0" err="1" smtClean="0"/>
              <a:t>writev</a:t>
            </a:r>
            <a:endParaRPr lang="en-US" dirty="0" smtClean="0"/>
          </a:p>
          <a:p>
            <a:endParaRPr lang="en-US" dirty="0"/>
          </a:p>
        </p:txBody>
      </p:sp>
      <p:pic>
        <p:nvPicPr>
          <p:cNvPr id="7" name="Picture 2" descr="node.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71" y="226300"/>
            <a:ext cx="2333625" cy="6286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406" y="3338945"/>
            <a:ext cx="5053999" cy="2838015"/>
          </a:xfrm>
          <a:prstGeom prst="rect">
            <a:avLst/>
          </a:prstGeom>
        </p:spPr>
      </p:pic>
    </p:spTree>
    <p:extLst>
      <p:ext uri="{BB962C8B-B14F-4D97-AF65-F5344CB8AC3E}">
        <p14:creationId xmlns:p14="http://schemas.microsoft.com/office/powerpoint/2010/main" val="1626917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WHATWG Streams</a:t>
            </a:r>
            <a:endParaRPr lang="en-US" dirty="0"/>
          </a:p>
        </p:txBody>
      </p:sp>
      <p:sp>
        <p:nvSpPr>
          <p:cNvPr id="5" name="Content Placeholder 4"/>
          <p:cNvSpPr>
            <a:spLocks noGrp="1"/>
          </p:cNvSpPr>
          <p:nvPr>
            <p:ph idx="1"/>
          </p:nvPr>
        </p:nvSpPr>
        <p:spPr/>
        <p:txBody>
          <a:bodyPr/>
          <a:lstStyle/>
          <a:p>
            <a:r>
              <a:rPr lang="en-US" sz="2800" dirty="0"/>
              <a:t>Specification for creating, composing and consuming streams of </a:t>
            </a:r>
            <a:r>
              <a:rPr lang="en-US" sz="2800" dirty="0" smtClean="0"/>
              <a:t>data</a:t>
            </a:r>
            <a:endParaRPr lang="en-US" sz="2800" dirty="0"/>
          </a:p>
          <a:p>
            <a:pPr lvl="1"/>
            <a:r>
              <a:rPr lang="en-US" dirty="0" smtClean="0"/>
              <a:t>Currently in draft</a:t>
            </a:r>
          </a:p>
          <a:p>
            <a:pPr lvl="1"/>
            <a:r>
              <a:rPr lang="en-US" dirty="0" smtClean="0"/>
              <a:t>Focused on low-level I/O, not on object mode</a:t>
            </a:r>
          </a:p>
          <a:p>
            <a:pPr lvl="1"/>
            <a:r>
              <a:rPr lang="en-US" dirty="0" smtClean="0"/>
              <a:t>Unicast in nature only</a:t>
            </a:r>
          </a:p>
          <a:p>
            <a:pPr lvl="1"/>
            <a:r>
              <a:rPr lang="en-US" dirty="0" smtClean="0"/>
              <a:t>Follows Node.js style streams but with Promises</a:t>
            </a:r>
          </a:p>
          <a:p>
            <a:pPr lvl="2"/>
            <a:r>
              <a:rPr lang="en-US" dirty="0" smtClean="0"/>
              <a:t>Readable</a:t>
            </a:r>
          </a:p>
          <a:p>
            <a:pPr lvl="2"/>
            <a:r>
              <a:rPr lang="en-US" dirty="0" smtClean="0"/>
              <a:t>Writable</a:t>
            </a:r>
          </a:p>
          <a:p>
            <a:pPr lvl="1"/>
            <a:endParaRPr lang="en-US" dirty="0" smtClean="0"/>
          </a:p>
          <a:p>
            <a:pPr lvl="2"/>
            <a:endParaRPr lang="en-US" dirty="0"/>
          </a:p>
          <a:p>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3547" y="157546"/>
            <a:ext cx="1060505" cy="984301"/>
          </a:xfrm>
          <a:prstGeom prst="rect">
            <a:avLst/>
          </a:prstGeom>
        </p:spPr>
      </p:pic>
      <p:sp>
        <p:nvSpPr>
          <p:cNvPr id="7" name="TextBox 6"/>
          <p:cNvSpPr txBox="1"/>
          <p:nvPr/>
        </p:nvSpPr>
        <p:spPr>
          <a:xfrm>
            <a:off x="7696200" y="6271856"/>
            <a:ext cx="3657600" cy="382137"/>
          </a:xfrm>
          <a:prstGeom prst="rect">
            <a:avLst/>
          </a:prstGeom>
          <a:noFill/>
        </p:spPr>
        <p:txBody>
          <a:bodyPr wrap="square" rtlCol="0">
            <a:spAutoFit/>
          </a:bodyPr>
          <a:lstStyle/>
          <a:p>
            <a:r>
              <a:rPr lang="en-US" b="1" u="sng" dirty="0"/>
              <a:t>https://</a:t>
            </a:r>
            <a:r>
              <a:rPr lang="en-US" b="1" u="sng" dirty="0" smtClean="0"/>
              <a:t>whatwg.github.io/streams/</a:t>
            </a:r>
            <a:endParaRPr lang="en-US" b="1" u="sng" dirty="0"/>
          </a:p>
        </p:txBody>
      </p:sp>
    </p:spTree>
    <p:extLst>
      <p:ext uri="{BB962C8B-B14F-4D97-AF65-F5344CB8AC3E}">
        <p14:creationId xmlns:p14="http://schemas.microsoft.com/office/powerpoint/2010/main" val="1875890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sz="2800" dirty="0" smtClean="0"/>
              <a:t>Asynchronous Programming with Futures and Streams</a:t>
            </a:r>
            <a:endParaRPr lang="en-US" sz="2800" dirty="0"/>
          </a:p>
          <a:p>
            <a:pPr lvl="1"/>
            <a:r>
              <a:rPr lang="en-US" dirty="0" smtClean="0"/>
              <a:t>Futures are like JavaScript Promises</a:t>
            </a:r>
          </a:p>
          <a:p>
            <a:pPr lvl="1"/>
            <a:r>
              <a:rPr lang="en-US" dirty="0" smtClean="0"/>
              <a:t>Streams unify I/O and events</a:t>
            </a:r>
          </a:p>
          <a:p>
            <a:pPr lvl="1"/>
            <a:r>
              <a:rPr lang="en-US" dirty="0" smtClean="0"/>
              <a:t>Mirrors Rx by adding map/filter/reduce, </a:t>
            </a:r>
            <a:r>
              <a:rPr lang="en-US" dirty="0" err="1" smtClean="0"/>
              <a:t>etc</a:t>
            </a:r>
            <a:endParaRPr lang="en-US" dirty="0" smtClean="0"/>
          </a:p>
          <a:p>
            <a:pPr lvl="1"/>
            <a:endParaRPr lang="en-US" dirty="0" smtClean="0"/>
          </a:p>
          <a:p>
            <a:pPr lvl="2"/>
            <a:endParaRPr lang="en-US" dirty="0"/>
          </a:p>
          <a:p>
            <a:endParaRPr lang="en-US" dirty="0"/>
          </a:p>
        </p:txBody>
      </p:sp>
      <p:sp>
        <p:nvSpPr>
          <p:cNvPr id="7" name="TextBox 6"/>
          <p:cNvSpPr txBox="1"/>
          <p:nvPr/>
        </p:nvSpPr>
        <p:spPr>
          <a:xfrm>
            <a:off x="3602183" y="6271856"/>
            <a:ext cx="7751618" cy="369332"/>
          </a:xfrm>
          <a:prstGeom prst="rect">
            <a:avLst/>
          </a:prstGeom>
          <a:noFill/>
        </p:spPr>
        <p:txBody>
          <a:bodyPr wrap="square" rtlCol="0">
            <a:spAutoFit/>
          </a:bodyPr>
          <a:lstStyle/>
          <a:p>
            <a:r>
              <a:rPr lang="en-US" b="1" u="sng" dirty="0"/>
              <a:t>https://api.dartlang.org/apidocs/channels/stable/dartdoc-viewer/dart-async</a:t>
            </a:r>
            <a:endParaRPr lang="en-US" b="1" u="sng" dirty="0"/>
          </a:p>
        </p:txBody>
      </p:sp>
      <p:pic>
        <p:nvPicPr>
          <p:cNvPr id="3" name="Picture 2"/>
          <p:cNvPicPr>
            <a:picLocks noChangeAspect="1"/>
          </p:cNvPicPr>
          <p:nvPr/>
        </p:nvPicPr>
        <p:blipFill>
          <a:blip r:embed="rId3"/>
          <a:stretch>
            <a:fillRect/>
          </a:stretch>
        </p:blipFill>
        <p:spPr>
          <a:xfrm>
            <a:off x="431371" y="469889"/>
            <a:ext cx="1606633" cy="431822"/>
          </a:xfrm>
          <a:prstGeom prst="rect">
            <a:avLst/>
          </a:prstGeom>
        </p:spPr>
      </p:pic>
      <p:sp>
        <p:nvSpPr>
          <p:cNvPr id="8" name="TextBox 7"/>
          <p:cNvSpPr txBox="1"/>
          <p:nvPr/>
        </p:nvSpPr>
        <p:spPr>
          <a:xfrm>
            <a:off x="431371" y="3882584"/>
            <a:ext cx="11344993" cy="2308324"/>
          </a:xfrm>
          <a:prstGeom prst="rect">
            <a:avLst/>
          </a:prstGeom>
          <a:noFill/>
        </p:spPr>
        <p:txBody>
          <a:bodyPr wrap="square" rtlCol="0">
            <a:spAutoFit/>
          </a:bodyPr>
          <a:lstStyle/>
          <a:p>
            <a:r>
              <a:rPr lang="en-US" sz="2400" b="1" dirty="0">
                <a:latin typeface="Consolas" panose="020B0609020204030204" pitchFamily="49" charset="0"/>
                <a:cs typeface="Consolas" panose="020B0609020204030204" pitchFamily="49" charset="0"/>
              </a:rPr>
              <a:t>Stream&lt;List&lt;</a:t>
            </a:r>
            <a:r>
              <a:rPr lang="en-US" sz="2400" b="1" dirty="0" err="1">
                <a:solidFill>
                  <a:srgbClr val="0070C0"/>
                </a:solidFill>
                <a:latin typeface="Consolas" panose="020B0609020204030204" pitchFamily="49" charset="0"/>
                <a:cs typeface="Consolas" panose="020B0609020204030204" pitchFamily="49" charset="0"/>
              </a:rPr>
              <a:t>int</a:t>
            </a:r>
            <a:r>
              <a:rPr lang="en-US" sz="2400" b="1" dirty="0">
                <a:latin typeface="Consolas" panose="020B0609020204030204" pitchFamily="49" charset="0"/>
                <a:cs typeface="Consolas" panose="020B0609020204030204" pitchFamily="49" charset="0"/>
              </a:rPr>
              <a:t>&gt;&gt; stream = </a:t>
            </a:r>
            <a:r>
              <a:rPr lang="en-US" sz="2400" b="1" dirty="0">
                <a:solidFill>
                  <a:srgbClr val="0070C0"/>
                </a:solidFill>
                <a:latin typeface="Consolas" panose="020B0609020204030204" pitchFamily="49" charset="0"/>
                <a:cs typeface="Consolas" panose="020B0609020204030204" pitchFamily="49" charset="0"/>
              </a:rPr>
              <a:t>new</a:t>
            </a:r>
            <a:r>
              <a:rPr lang="en-US" sz="2400" b="1" dirty="0">
                <a:latin typeface="Consolas" panose="020B0609020204030204" pitchFamily="49" charset="0"/>
                <a:cs typeface="Consolas" panose="020B0609020204030204" pitchFamily="49" charset="0"/>
              </a:rPr>
              <a:t> File(</a:t>
            </a:r>
            <a:r>
              <a:rPr lang="en-US" sz="2400" b="1" dirty="0">
                <a:solidFill>
                  <a:srgbClr val="C00000"/>
                </a:solidFill>
                <a:latin typeface="Consolas" panose="020B0609020204030204" pitchFamily="49" charset="0"/>
                <a:cs typeface="Consolas" panose="020B0609020204030204" pitchFamily="49" charset="0"/>
              </a:rPr>
              <a:t>'quotes.txt'</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openRead</a:t>
            </a:r>
            <a:r>
              <a:rPr lang="en-US" sz="2400" b="1" dirty="0">
                <a:latin typeface="Consolas" panose="020B0609020204030204" pitchFamily="49" charset="0"/>
                <a:cs typeface="Consolas" panose="020B0609020204030204" pitchFamily="49" charset="0"/>
              </a:rPr>
              <a:t>();</a:t>
            </a:r>
          </a:p>
          <a:p>
            <a:r>
              <a:rPr lang="en-US" sz="2400" b="1" dirty="0" err="1">
                <a:latin typeface="Consolas" panose="020B0609020204030204" pitchFamily="49" charset="0"/>
                <a:cs typeface="Consolas" panose="020B0609020204030204" pitchFamily="49" charset="0"/>
              </a:rPr>
              <a:t>stream.transform</a:t>
            </a:r>
            <a:r>
              <a:rPr lang="en-US" sz="2400" b="1" dirty="0">
                <a:latin typeface="Consolas" panose="020B0609020204030204" pitchFamily="49" charset="0"/>
                <a:cs typeface="Consolas" panose="020B0609020204030204" pitchFamily="49" charset="0"/>
              </a:rPr>
              <a:t>(UTF8.decoder).listen(print);</a:t>
            </a:r>
            <a:endParaRPr lang="en-US" sz="2400" b="1" dirty="0" smtClean="0">
              <a:latin typeface="Consolas" panose="020B0609020204030204" pitchFamily="49" charset="0"/>
              <a:cs typeface="Consolas" panose="020B0609020204030204" pitchFamily="49" charset="0"/>
            </a:endParaRPr>
          </a:p>
          <a:p>
            <a:endParaRPr lang="en-US" sz="2400" b="1" dirty="0">
              <a:latin typeface="Consolas" panose="020B0609020204030204" pitchFamily="49" charset="0"/>
              <a:cs typeface="Consolas" panose="020B0609020204030204" pitchFamily="49" charset="0"/>
            </a:endParaRPr>
          </a:p>
          <a:p>
            <a:r>
              <a:rPr lang="en-US" sz="2400" b="1" dirty="0" err="1" smtClean="0">
                <a:latin typeface="Consolas" panose="020B0609020204030204" pitchFamily="49" charset="0"/>
                <a:cs typeface="Consolas" panose="020B0609020204030204" pitchFamily="49" charset="0"/>
              </a:rPr>
              <a:t>querySelector</a:t>
            </a:r>
            <a:r>
              <a:rPr lang="en-US" sz="2400" b="1" dirty="0">
                <a:latin typeface="Consolas" panose="020B0609020204030204" pitchFamily="49" charset="0"/>
                <a:cs typeface="Consolas" panose="020B0609020204030204" pitchFamily="49" charset="0"/>
              </a:rPr>
              <a:t>(</a:t>
            </a:r>
            <a:r>
              <a:rPr lang="en-US" sz="2400" b="1" dirty="0">
                <a:solidFill>
                  <a:srgbClr val="C00000"/>
                </a:solidFill>
                <a:latin typeface="Consolas" panose="020B0609020204030204" pitchFamily="49" charset="0"/>
                <a:cs typeface="Consolas" panose="020B0609020204030204" pitchFamily="49" charset="0"/>
              </a:rPr>
              <a:t>'#</a:t>
            </a:r>
            <a:r>
              <a:rPr lang="en-US" sz="2400" b="1" dirty="0" err="1">
                <a:solidFill>
                  <a:srgbClr val="C00000"/>
                </a:solidFill>
                <a:latin typeface="Consolas" panose="020B0609020204030204" pitchFamily="49" charset="0"/>
                <a:cs typeface="Consolas" panose="020B0609020204030204" pitchFamily="49" charset="0"/>
              </a:rPr>
              <a:t>myButton</a:t>
            </a:r>
            <a:r>
              <a:rPr lang="en-US" sz="2400" b="1" dirty="0">
                <a:solidFill>
                  <a:srgbClr val="C00000"/>
                </a:solidFill>
                <a:latin typeface="Consolas" panose="020B0609020204030204" pitchFamily="49" charset="0"/>
                <a:cs typeface="Consolas" panose="020B0609020204030204" pitchFamily="49" charset="0"/>
              </a:rPr>
              <a:t>'</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onClick.listen</a:t>
            </a:r>
            <a:r>
              <a:rPr lang="en-US" sz="2400" b="1" dirty="0">
                <a:latin typeface="Consolas" panose="020B0609020204030204" pitchFamily="49" charset="0"/>
                <a:cs typeface="Consolas" panose="020B0609020204030204" pitchFamily="49" charset="0"/>
              </a:rPr>
              <a:t>((_) =&gt; print(</a:t>
            </a:r>
            <a:r>
              <a:rPr lang="en-US" sz="2400" b="1" dirty="0">
                <a:solidFill>
                  <a:srgbClr val="C00000"/>
                </a:solidFill>
                <a:latin typeface="Consolas" panose="020B0609020204030204" pitchFamily="49" charset="0"/>
                <a:cs typeface="Consolas" panose="020B0609020204030204" pitchFamily="49" charset="0"/>
              </a:rPr>
              <a:t>'Click</a:t>
            </a:r>
            <a:r>
              <a:rPr lang="en-US" sz="2400" b="1" dirty="0" smtClean="0">
                <a:solidFill>
                  <a:srgbClr val="C00000"/>
                </a:solidFill>
                <a:latin typeface="Consolas" panose="020B0609020204030204" pitchFamily="49" charset="0"/>
                <a:cs typeface="Consolas" panose="020B0609020204030204" pitchFamily="49" charset="0"/>
              </a:rPr>
              <a:t>.'</a:t>
            </a:r>
            <a:r>
              <a:rPr lang="en-US" sz="2400" b="1" dirty="0" smtClean="0">
                <a:latin typeface="Consolas" panose="020B0609020204030204" pitchFamily="49" charset="0"/>
                <a:cs typeface="Consolas" panose="020B0609020204030204" pitchFamily="49" charset="0"/>
              </a:rPr>
              <a:t>));</a:t>
            </a:r>
          </a:p>
          <a:p>
            <a:endParaRPr lang="en-US" sz="2400" b="1" dirty="0">
              <a:latin typeface="Consolas" panose="020B0609020204030204" pitchFamily="49" charset="0"/>
              <a:cs typeface="Consolas" panose="020B0609020204030204" pitchFamily="49" charset="0"/>
            </a:endParaRPr>
          </a:p>
          <a:p>
            <a:endParaRPr lang="en-US" sz="2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451005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0288" y="421329"/>
            <a:ext cx="9705975" cy="5314950"/>
          </a:xfrm>
          <a:prstGeom prst="rect">
            <a:avLst/>
          </a:prstGeom>
        </p:spPr>
      </p:pic>
      <p:sp>
        <p:nvSpPr>
          <p:cNvPr id="5" name="TextBox 4"/>
          <p:cNvSpPr txBox="1"/>
          <p:nvPr/>
        </p:nvSpPr>
        <p:spPr>
          <a:xfrm>
            <a:off x="1167319" y="5736279"/>
            <a:ext cx="9878944" cy="369332"/>
          </a:xfrm>
          <a:prstGeom prst="rect">
            <a:avLst/>
          </a:prstGeom>
          <a:noFill/>
        </p:spPr>
        <p:txBody>
          <a:bodyPr wrap="square" rtlCol="0">
            <a:spAutoFit/>
          </a:bodyPr>
          <a:lstStyle/>
          <a:p>
            <a:pPr algn="ctr"/>
            <a:r>
              <a:rPr lang="en-US" b="1" u="sng" dirty="0"/>
              <a:t>http://www.reactive-streams.org/</a:t>
            </a:r>
          </a:p>
        </p:txBody>
      </p:sp>
    </p:spTree>
    <p:extLst>
      <p:ext uri="{BB962C8B-B14F-4D97-AF65-F5344CB8AC3E}">
        <p14:creationId xmlns:p14="http://schemas.microsoft.com/office/powerpoint/2010/main" val="148722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and Backpressure</a:t>
            </a:r>
            <a:endParaRPr lang="en-US" dirty="0"/>
          </a:p>
        </p:txBody>
      </p:sp>
      <p:sp>
        <p:nvSpPr>
          <p:cNvPr id="4" name="Content Placeholder 3"/>
          <p:cNvSpPr>
            <a:spLocks noGrp="1"/>
          </p:cNvSpPr>
          <p:nvPr>
            <p:ph idx="1"/>
          </p:nvPr>
        </p:nvSpPr>
        <p:spPr/>
        <p:txBody>
          <a:bodyPr/>
          <a:lstStyle/>
          <a:p>
            <a:r>
              <a:rPr lang="en-US" sz="2800" dirty="0" smtClean="0"/>
              <a:t>Yes, Observables can have backpressure</a:t>
            </a:r>
            <a:endParaRPr lang="en-US" sz="2800" dirty="0"/>
          </a:p>
          <a:p>
            <a:pPr lvl="1"/>
            <a:r>
              <a:rPr lang="en-US" dirty="0" smtClean="0"/>
              <a:t>Can be </a:t>
            </a:r>
            <a:r>
              <a:rPr lang="en-US" dirty="0" err="1" smtClean="0"/>
              <a:t>lossy</a:t>
            </a:r>
            <a:r>
              <a:rPr lang="en-US" dirty="0" smtClean="0"/>
              <a:t> (</a:t>
            </a:r>
            <a:r>
              <a:rPr lang="en-US" dirty="0" err="1" smtClean="0"/>
              <a:t>pausable</a:t>
            </a:r>
            <a:r>
              <a:rPr lang="en-US" dirty="0" smtClean="0"/>
              <a:t>, sample, throttle)</a:t>
            </a:r>
          </a:p>
          <a:p>
            <a:pPr lvl="1"/>
            <a:r>
              <a:rPr lang="en-US" dirty="0" smtClean="0"/>
              <a:t>Can be lossless (buffer, </a:t>
            </a:r>
            <a:r>
              <a:rPr lang="en-US" dirty="0" err="1" smtClean="0"/>
              <a:t>pausableBuffered</a:t>
            </a:r>
            <a:r>
              <a:rPr lang="en-US" dirty="0" smtClean="0"/>
              <a:t>, controlled)</a:t>
            </a:r>
          </a:p>
          <a:p>
            <a:pPr lvl="1"/>
            <a:r>
              <a:rPr lang="en-US" dirty="0" smtClean="0"/>
              <a:t>Will be built into the subscriptions starting in 2.4</a:t>
            </a:r>
            <a:endParaRPr lang="en-US" dirty="0"/>
          </a:p>
          <a:p>
            <a:endParaRPr lang="en-US" dirty="0"/>
          </a:p>
        </p:txBody>
      </p:sp>
      <p:sp>
        <p:nvSpPr>
          <p:cNvPr id="5" name="TextBox 4"/>
          <p:cNvSpPr txBox="1"/>
          <p:nvPr/>
        </p:nvSpPr>
        <p:spPr>
          <a:xfrm>
            <a:off x="431371" y="3882584"/>
            <a:ext cx="11344993" cy="2677656"/>
          </a:xfrm>
          <a:prstGeom prst="rect">
            <a:avLst/>
          </a:prstGeom>
          <a:noFill/>
        </p:spPr>
        <p:txBody>
          <a:bodyPr wrap="square" rtlCol="0">
            <a:spAutoFit/>
          </a:bodyPr>
          <a:lstStyle/>
          <a:p>
            <a:r>
              <a:rPr lang="en-US" sz="2400" b="1" dirty="0" smtClean="0">
                <a:solidFill>
                  <a:srgbClr val="0070C0"/>
                </a:solidFill>
                <a:latin typeface="Consolas" panose="020B0609020204030204" pitchFamily="49" charset="0"/>
                <a:cs typeface="Consolas" panose="020B0609020204030204" pitchFamily="49" charset="0"/>
              </a:rPr>
              <a:t>var</a:t>
            </a:r>
            <a:r>
              <a:rPr lang="en-US" sz="2400" b="1"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pausable</a:t>
            </a:r>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chattyObservable.pausableBuffered</a:t>
            </a:r>
            <a:r>
              <a:rPr lang="en-US" sz="2400" b="1" dirty="0" smtClean="0">
                <a:latin typeface="Consolas" panose="020B0609020204030204" pitchFamily="49" charset="0"/>
                <a:cs typeface="Consolas" panose="020B0609020204030204" pitchFamily="49" charset="0"/>
              </a:rPr>
              <a:t>();</a:t>
            </a:r>
          </a:p>
          <a:p>
            <a:r>
              <a:rPr lang="en-US" sz="2400" b="1" dirty="0" err="1" smtClean="0">
                <a:latin typeface="Consolas" panose="020B0609020204030204" pitchFamily="49" charset="0"/>
                <a:cs typeface="Consolas" panose="020B0609020204030204" pitchFamily="49" charset="0"/>
              </a:rPr>
              <a:t>pausable.pause</a:t>
            </a:r>
            <a:r>
              <a:rPr lang="en-US" sz="2400" b="1" dirty="0" smtClean="0">
                <a:latin typeface="Consolas" panose="020B0609020204030204" pitchFamily="49" charset="0"/>
                <a:cs typeface="Consolas" panose="020B0609020204030204" pitchFamily="49" charset="0"/>
              </a:rPr>
              <a:t>();</a:t>
            </a:r>
          </a:p>
          <a:p>
            <a:r>
              <a:rPr lang="en-US" sz="2400" b="1" dirty="0" err="1" smtClean="0">
                <a:latin typeface="Consolas" panose="020B0609020204030204" pitchFamily="49" charset="0"/>
                <a:cs typeface="Consolas" panose="020B0609020204030204" pitchFamily="49" charset="0"/>
              </a:rPr>
              <a:t>pausable.resume</a:t>
            </a:r>
            <a:r>
              <a:rPr lang="en-US" sz="2400" b="1" dirty="0" smtClean="0">
                <a:latin typeface="Consolas" panose="020B0609020204030204" pitchFamily="49" charset="0"/>
                <a:cs typeface="Consolas" panose="020B0609020204030204" pitchFamily="49" charset="0"/>
              </a:rPr>
              <a:t>();</a:t>
            </a:r>
          </a:p>
          <a:p>
            <a:endParaRPr lang="en-US" sz="2400" b="1" dirty="0">
              <a:latin typeface="Consolas" panose="020B0609020204030204" pitchFamily="49" charset="0"/>
              <a:cs typeface="Consolas" panose="020B0609020204030204" pitchFamily="49" charset="0"/>
            </a:endParaRPr>
          </a:p>
          <a:p>
            <a:r>
              <a:rPr lang="en-US" sz="2400" b="1" dirty="0" smtClean="0">
                <a:solidFill>
                  <a:srgbClr val="0070C0"/>
                </a:solidFill>
                <a:latin typeface="Consolas" panose="020B0609020204030204" pitchFamily="49" charset="0"/>
                <a:cs typeface="Consolas" panose="020B0609020204030204" pitchFamily="49" charset="0"/>
              </a:rPr>
              <a:t>var</a:t>
            </a:r>
            <a:r>
              <a:rPr lang="en-US" sz="2400" b="1" dirty="0" smtClean="0">
                <a:latin typeface="Consolas" panose="020B0609020204030204" pitchFamily="49" charset="0"/>
                <a:cs typeface="Consolas" panose="020B0609020204030204" pitchFamily="49" charset="0"/>
              </a:rPr>
              <a:t> subscription = </a:t>
            </a:r>
            <a:r>
              <a:rPr lang="en-US" sz="2400" b="1" dirty="0" err="1" smtClean="0">
                <a:latin typeface="Consolas" panose="020B0609020204030204" pitchFamily="49" charset="0"/>
                <a:cs typeface="Consolas" panose="020B0609020204030204" pitchFamily="49" charset="0"/>
              </a:rPr>
              <a:t>chattyObservable.subscribe</a:t>
            </a:r>
            <a:r>
              <a:rPr lang="en-US" sz="2400" b="1" dirty="0" smtClean="0">
                <a:latin typeface="Consolas" panose="020B0609020204030204" pitchFamily="49" charset="0"/>
                <a:cs typeface="Consolas" panose="020B0609020204030204" pitchFamily="49" charset="0"/>
              </a:rPr>
              <a:t>(print);</a:t>
            </a:r>
          </a:p>
          <a:p>
            <a:r>
              <a:rPr lang="en-US" sz="2400" b="1" dirty="0" err="1" smtClean="0">
                <a:latin typeface="Consolas" panose="020B0609020204030204" pitchFamily="49" charset="0"/>
                <a:cs typeface="Consolas" panose="020B0609020204030204" pitchFamily="49" charset="0"/>
              </a:rPr>
              <a:t>subscription.request</a:t>
            </a:r>
            <a:r>
              <a:rPr lang="en-US" sz="2400" b="1" dirty="0" smtClean="0">
                <a:latin typeface="Consolas" panose="020B0609020204030204" pitchFamily="49" charset="0"/>
                <a:cs typeface="Consolas" panose="020B0609020204030204" pitchFamily="49" charset="0"/>
              </a:rPr>
              <a:t>(10);</a:t>
            </a:r>
            <a:endParaRPr lang="en-US" sz="2400" b="1" dirty="0">
              <a:latin typeface="Consolas" panose="020B0609020204030204" pitchFamily="49" charset="0"/>
              <a:cs typeface="Consolas" panose="020B0609020204030204" pitchFamily="49" charset="0"/>
            </a:endParaRPr>
          </a:p>
          <a:p>
            <a:endParaRPr lang="en-US" sz="2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6091699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 we go from here?</a:t>
            </a:r>
            <a:endParaRPr lang="en-US" dirty="0"/>
          </a:p>
        </p:txBody>
      </p:sp>
      <p:sp>
        <p:nvSpPr>
          <p:cNvPr id="4" name="Content Placeholder 4"/>
          <p:cNvSpPr>
            <a:spLocks noGrp="1"/>
          </p:cNvSpPr>
          <p:nvPr>
            <p:ph idx="1"/>
          </p:nvPr>
        </p:nvSpPr>
        <p:spPr/>
        <p:txBody>
          <a:bodyPr/>
          <a:lstStyle/>
          <a:p>
            <a:r>
              <a:rPr lang="en-US" sz="2800" dirty="0" smtClean="0"/>
              <a:t>ES7 and Beyond!</a:t>
            </a:r>
            <a:endParaRPr lang="en-US" sz="2800" dirty="0"/>
          </a:p>
          <a:p>
            <a:pPr lvl="1"/>
            <a:r>
              <a:rPr lang="en-US" dirty="0" smtClean="0"/>
              <a:t>First class events FTW!</a:t>
            </a:r>
          </a:p>
          <a:p>
            <a:pPr lvl="1"/>
            <a:r>
              <a:rPr lang="en-US" dirty="0" err="1" smtClean="0"/>
              <a:t>Async</a:t>
            </a:r>
            <a:r>
              <a:rPr lang="en-US" dirty="0" smtClean="0"/>
              <a:t> Generators!</a:t>
            </a:r>
          </a:p>
          <a:p>
            <a:pPr lvl="1"/>
            <a:endParaRPr lang="en-US" dirty="0" smtClean="0"/>
          </a:p>
          <a:p>
            <a:pPr lvl="2"/>
            <a:endParaRPr lang="en-US" dirty="0"/>
          </a:p>
          <a:p>
            <a:endParaRPr lang="en-US" dirty="0"/>
          </a:p>
        </p:txBody>
      </p:sp>
      <p:sp>
        <p:nvSpPr>
          <p:cNvPr id="5" name="TextBox 4"/>
          <p:cNvSpPr txBox="1"/>
          <p:nvPr/>
        </p:nvSpPr>
        <p:spPr>
          <a:xfrm>
            <a:off x="431370" y="3647057"/>
            <a:ext cx="11344993" cy="3046988"/>
          </a:xfrm>
          <a:prstGeom prst="rect">
            <a:avLst/>
          </a:prstGeom>
          <a:noFill/>
        </p:spPr>
        <p:txBody>
          <a:bodyPr wrap="square" rtlCol="0">
            <a:spAutoFit/>
          </a:bodyPr>
          <a:lstStyle/>
          <a:p>
            <a:r>
              <a:rPr lang="en-US" sz="2400" b="1" dirty="0" err="1">
                <a:solidFill>
                  <a:srgbClr val="0070C0"/>
                </a:solidFill>
                <a:latin typeface="Consolas" panose="020B0609020204030204" pitchFamily="49" charset="0"/>
                <a:cs typeface="Consolas" panose="020B0609020204030204" pitchFamily="49" charset="0"/>
              </a:rPr>
              <a:t>async</a:t>
            </a:r>
            <a:r>
              <a:rPr lang="en-US" sz="2400" b="1" dirty="0">
                <a:solidFill>
                  <a:srgbClr val="0070C0"/>
                </a:solidFill>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function</a:t>
            </a:r>
            <a:r>
              <a:rPr lang="en-US" sz="2400" b="1"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getDrags</a:t>
            </a:r>
            <a:r>
              <a:rPr lang="en-US" sz="2400" b="1" dirty="0" smtClean="0">
                <a:latin typeface="Consolas" panose="020B0609020204030204" pitchFamily="49" charset="0"/>
                <a:cs typeface="Consolas" panose="020B0609020204030204" pitchFamily="49" charset="0"/>
              </a:rPr>
              <a:t>(element</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for </a:t>
            </a:r>
            <a:r>
              <a:rPr lang="en-US" sz="2400" b="1" dirty="0" smtClean="0">
                <a:latin typeface="Consolas" panose="020B0609020204030204" pitchFamily="49" charset="0"/>
                <a:cs typeface="Consolas" panose="020B0609020204030204" pitchFamily="49" charset="0"/>
              </a:rPr>
              <a:t>(</a:t>
            </a:r>
            <a:r>
              <a:rPr lang="en-US" sz="2400" b="1" dirty="0">
                <a:solidFill>
                  <a:srgbClr val="0070C0"/>
                </a:solidFill>
                <a:latin typeface="Consolas" panose="020B0609020204030204" pitchFamily="49" charset="0"/>
                <a:cs typeface="Consolas" panose="020B0609020204030204" pitchFamily="49" charset="0"/>
              </a:rPr>
              <a:t>let</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mouseDown</a:t>
            </a:r>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on</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element.mouseDowns</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for</a:t>
            </a:r>
            <a:r>
              <a:rPr lang="en-US" sz="2400" b="1" dirty="0" smtClean="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let</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mouseMove</a:t>
            </a:r>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on</a:t>
            </a:r>
            <a:r>
              <a:rPr lang="en-US" sz="2400" b="1" dirty="0">
                <a:latin typeface="Consolas" panose="020B0609020204030204" pitchFamily="49" charset="0"/>
                <a:cs typeface="Consolas" panose="020B0609020204030204" pitchFamily="49" charset="0"/>
              </a:rPr>
              <a:t>		</a:t>
            </a:r>
          </a:p>
          <a:p>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document.mouseMoves.takeUntil</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document.mouseUps</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yield</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mouseMove</a:t>
            </a:r>
            <a:r>
              <a:rPr lang="en-US" sz="2400" b="1" dirty="0">
                <a:latin typeface="Consolas" panose="020B0609020204030204" pitchFamily="49" charset="0"/>
                <a:cs typeface="Consolas" panose="020B0609020204030204" pitchFamily="49" charset="0"/>
              </a:rPr>
              <a:t>;	</a:t>
            </a:r>
          </a:p>
          <a:p>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a:t>
            </a:r>
            <a:endParaRPr lang="en-US" sz="2400" b="1" dirty="0">
              <a:latin typeface="Consolas" panose="020B0609020204030204" pitchFamily="49" charset="0"/>
              <a:cs typeface="Consolas" panose="020B0609020204030204" pitchFamily="49" charset="0"/>
            </a:endParaRPr>
          </a:p>
        </p:txBody>
      </p:sp>
      <p:sp>
        <p:nvSpPr>
          <p:cNvPr id="6" name="TextBox 5"/>
          <p:cNvSpPr txBox="1"/>
          <p:nvPr/>
        </p:nvSpPr>
        <p:spPr>
          <a:xfrm>
            <a:off x="5638800" y="6176963"/>
            <a:ext cx="6359236" cy="369332"/>
          </a:xfrm>
          <a:prstGeom prst="rect">
            <a:avLst/>
          </a:prstGeom>
          <a:noFill/>
        </p:spPr>
        <p:txBody>
          <a:bodyPr wrap="square" rtlCol="0">
            <a:spAutoFit/>
          </a:bodyPr>
          <a:lstStyle/>
          <a:p>
            <a:r>
              <a:rPr lang="en-US" b="1" u="sng" dirty="0"/>
              <a:t>http://esdiscuss.org/notes/2014-06/async%20generators.pdf</a:t>
            </a:r>
          </a:p>
        </p:txBody>
      </p:sp>
    </p:spTree>
    <p:extLst>
      <p:ext uri="{BB962C8B-B14F-4D97-AF65-F5344CB8AC3E}">
        <p14:creationId xmlns:p14="http://schemas.microsoft.com/office/powerpoint/2010/main" val="33981437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
        <p:nvSpPr>
          <p:cNvPr id="6" name="Title 5"/>
          <p:cNvSpPr>
            <a:spLocks noGrp="1"/>
          </p:cNvSpPr>
          <p:nvPr>
            <p:ph type="title"/>
          </p:nvPr>
        </p:nvSpPr>
        <p:spPr>
          <a:xfrm>
            <a:off x="4049486" y="2286000"/>
            <a:ext cx="8142514" cy="1143000"/>
          </a:xfrm>
        </p:spPr>
        <p:txBody>
          <a:bodyPr/>
          <a:lstStyle/>
          <a:p>
            <a:pPr algn="l"/>
            <a:r>
              <a:rPr lang="en-US" dirty="0" smtClean="0">
                <a:solidFill>
                  <a:schemeClr val="bg1"/>
                </a:solidFill>
              </a:rPr>
              <a:t>Software Engineer</a:t>
            </a:r>
            <a:br>
              <a:rPr lang="en-US" dirty="0" smtClean="0">
                <a:solidFill>
                  <a:schemeClr val="bg1"/>
                </a:solidFill>
              </a:rPr>
            </a:br>
            <a:r>
              <a:rPr lang="en-US" dirty="0" smtClean="0">
                <a:solidFill>
                  <a:schemeClr val="bg1"/>
                </a:solidFill>
              </a:rPr>
              <a:t>Open </a:t>
            </a:r>
            <a:r>
              <a:rPr lang="en-US" dirty="0" err="1" smtClean="0">
                <a:solidFill>
                  <a:schemeClr val="bg1"/>
                </a:solidFill>
              </a:rPr>
              <a:t>Sourcerer</a:t>
            </a:r>
            <a:r>
              <a:rPr lang="en-US" dirty="0" smtClean="0">
                <a:solidFill>
                  <a:schemeClr val="bg1"/>
                </a:solidFill>
              </a:rPr>
              <a:t/>
            </a:r>
            <a:br>
              <a:rPr lang="en-US" dirty="0" smtClean="0">
                <a:solidFill>
                  <a:schemeClr val="bg1"/>
                </a:solidFill>
              </a:rPr>
            </a:br>
            <a:r>
              <a:rPr lang="en-US" dirty="0" smtClean="0">
                <a:solidFill>
                  <a:schemeClr val="bg1"/>
                </a:solidFill>
              </a:rPr>
              <a:t>@</a:t>
            </a:r>
            <a:r>
              <a:rPr lang="en-US" dirty="0" err="1" smtClean="0">
                <a:solidFill>
                  <a:schemeClr val="bg1"/>
                </a:solidFill>
              </a:rPr>
              <a:t>mattpodwysocki</a:t>
            </a:r>
            <a:r>
              <a:rPr lang="en-US" dirty="0" smtClean="0">
                <a:solidFill>
                  <a:schemeClr val="bg1"/>
                </a:solidFill>
              </a:rPr>
              <a:t/>
            </a:r>
            <a:br>
              <a:rPr lang="en-US" dirty="0" smtClean="0">
                <a:solidFill>
                  <a:schemeClr val="bg1"/>
                </a:solidFill>
              </a:rPr>
            </a:br>
            <a:r>
              <a:rPr lang="en-US" u="sng" dirty="0" smtClean="0">
                <a:solidFill>
                  <a:schemeClr val="bg1"/>
                </a:solidFill>
              </a:rPr>
              <a:t>github.com/</a:t>
            </a:r>
            <a:r>
              <a:rPr lang="en-US" u="sng" dirty="0" err="1" smtClean="0">
                <a:solidFill>
                  <a:schemeClr val="bg1"/>
                </a:solidFill>
              </a:rPr>
              <a:t>mattpodwysocki</a:t>
            </a:r>
            <a:endParaRPr lang="en-US" u="sng" dirty="0">
              <a:solidFill>
                <a:schemeClr val="bg1"/>
              </a:solidFill>
            </a:endParaRPr>
          </a:p>
        </p:txBody>
      </p:sp>
    </p:spTree>
    <p:extLst>
      <p:ext uri="{BB962C8B-B14F-4D97-AF65-F5344CB8AC3E}">
        <p14:creationId xmlns:p14="http://schemas.microsoft.com/office/powerpoint/2010/main" val="391825726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34925"/>
            <a:ext cx="6983413" cy="6823075"/>
          </a:xfrm>
          <a:prstGeom prst="rect">
            <a:avLst/>
          </a:prstGeom>
        </p:spPr>
      </p:pic>
      <p:sp>
        <p:nvSpPr>
          <p:cNvPr id="6" name="Text Placeholder 2"/>
          <p:cNvSpPr txBox="1">
            <a:spLocks/>
          </p:cNvSpPr>
          <p:nvPr/>
        </p:nvSpPr>
        <p:spPr>
          <a:xfrm>
            <a:off x="6785860" y="5266656"/>
            <a:ext cx="5938479" cy="72077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smtClean="0">
                <a:solidFill>
                  <a:schemeClr val="bg1">
                    <a:lumMod val="85000"/>
                  </a:schemeClr>
                </a:solidFill>
                <a:latin typeface="Franklin Gothic Demi Cond" panose="020B0706030402020204" pitchFamily="34" charset="0"/>
              </a:rPr>
              <a:t>Matthew Podwysocki	@</a:t>
            </a:r>
            <a:r>
              <a:rPr lang="en-US" sz="2400" dirty="0" err="1" smtClean="0">
                <a:solidFill>
                  <a:schemeClr val="bg1">
                    <a:lumMod val="85000"/>
                  </a:schemeClr>
                </a:solidFill>
                <a:latin typeface="Franklin Gothic Demi Cond" panose="020B0706030402020204" pitchFamily="34" charset="0"/>
              </a:rPr>
              <a:t>mattpodwysocki</a:t>
            </a:r>
            <a:r>
              <a:rPr lang="en-US" sz="2400" dirty="0" smtClean="0">
                <a:solidFill>
                  <a:schemeClr val="bg1">
                    <a:lumMod val="85000"/>
                  </a:schemeClr>
                </a:solidFill>
                <a:latin typeface="Franklin Gothic Demi Cond" panose="020B0706030402020204" pitchFamily="34" charset="0"/>
              </a:rPr>
              <a:t/>
            </a:r>
            <a:br>
              <a:rPr lang="en-US" sz="2400" dirty="0" smtClean="0">
                <a:solidFill>
                  <a:schemeClr val="bg1">
                    <a:lumMod val="85000"/>
                  </a:schemeClr>
                </a:solidFill>
                <a:latin typeface="Franklin Gothic Demi Cond" panose="020B0706030402020204" pitchFamily="34" charset="0"/>
              </a:rPr>
            </a:br>
            <a:r>
              <a:rPr lang="en-US" sz="2400" dirty="0" smtClean="0">
                <a:solidFill>
                  <a:schemeClr val="bg1">
                    <a:lumMod val="85000"/>
                  </a:schemeClr>
                </a:solidFill>
                <a:latin typeface="Franklin Gothic Demi Cond" panose="020B0706030402020204" pitchFamily="34" charset="0"/>
              </a:rPr>
              <a:t/>
            </a:r>
            <a:br>
              <a:rPr lang="en-US" sz="2400" dirty="0" smtClean="0">
                <a:solidFill>
                  <a:schemeClr val="bg1">
                    <a:lumMod val="85000"/>
                  </a:schemeClr>
                </a:solidFill>
                <a:latin typeface="Franklin Gothic Demi Cond" panose="020B0706030402020204" pitchFamily="34" charset="0"/>
              </a:rPr>
            </a:br>
            <a:r>
              <a:rPr lang="en-US" sz="2400" u="sng" dirty="0" smtClean="0">
                <a:solidFill>
                  <a:schemeClr val="bg1">
                    <a:lumMod val="85000"/>
                  </a:schemeClr>
                </a:solidFill>
                <a:latin typeface="Franklin Gothic Demi Cond" panose="020B0706030402020204" pitchFamily="34" charset="0"/>
              </a:rPr>
              <a:t>github.com/</a:t>
            </a:r>
            <a:r>
              <a:rPr lang="en-US" sz="2400" u="sng" dirty="0" err="1" smtClean="0">
                <a:solidFill>
                  <a:schemeClr val="bg1">
                    <a:lumMod val="85000"/>
                  </a:schemeClr>
                </a:solidFill>
                <a:latin typeface="Franklin Gothic Demi Cond" panose="020B0706030402020204" pitchFamily="34" charset="0"/>
              </a:rPr>
              <a:t>mattpodwysocki</a:t>
            </a:r>
            <a:r>
              <a:rPr lang="en-US" sz="2400" u="sng" dirty="0" smtClean="0">
                <a:solidFill>
                  <a:schemeClr val="bg1">
                    <a:lumMod val="85000"/>
                  </a:schemeClr>
                </a:solidFill>
                <a:latin typeface="Franklin Gothic Demi Cond" panose="020B0706030402020204" pitchFamily="34" charset="0"/>
              </a:rPr>
              <a:t>/jsconfeu-2014</a:t>
            </a:r>
            <a:r>
              <a:rPr lang="en-US" sz="1200" dirty="0" smtClean="0">
                <a:solidFill>
                  <a:schemeClr val="bg1">
                    <a:lumMod val="85000"/>
                  </a:schemeClr>
                </a:solidFill>
                <a:latin typeface="Franklin Gothic Demi Cond" panose="020B0706030402020204" pitchFamily="34" charset="0"/>
              </a:rPr>
              <a:t/>
            </a:r>
            <a:br>
              <a:rPr lang="en-US" sz="1200" dirty="0" smtClean="0">
                <a:solidFill>
                  <a:schemeClr val="bg1">
                    <a:lumMod val="85000"/>
                  </a:schemeClr>
                </a:solidFill>
                <a:latin typeface="Franklin Gothic Demi Cond" panose="020B0706030402020204" pitchFamily="34" charset="0"/>
              </a:rPr>
            </a:br>
            <a:endParaRPr lang="en-US" sz="1200" dirty="0" smtClean="0">
              <a:solidFill>
                <a:schemeClr val="bg1">
                  <a:lumMod val="85000"/>
                </a:schemeClr>
              </a:solidFill>
              <a:latin typeface="Franklin Gothic Demi Cond" panose="020B0706030402020204" pitchFamily="34" charset="0"/>
            </a:endParaRPr>
          </a:p>
          <a:p>
            <a:endParaRPr lang="en-US" sz="2400" dirty="0" smtClean="0">
              <a:solidFill>
                <a:schemeClr val="bg1">
                  <a:lumMod val="85000"/>
                </a:schemeClr>
              </a:solidFill>
              <a:latin typeface="Franklin Gothic Demi Cond" panose="020B0706030402020204" pitchFamily="34" charset="0"/>
            </a:endParaRPr>
          </a:p>
        </p:txBody>
      </p:sp>
    </p:spTree>
    <p:extLst>
      <p:ext uri="{BB962C8B-B14F-4D97-AF65-F5344CB8AC3E}">
        <p14:creationId xmlns:p14="http://schemas.microsoft.com/office/powerpoint/2010/main" val="115943252"/>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237" y="1524000"/>
            <a:ext cx="6867525" cy="3810000"/>
          </a:xfrm>
          <a:prstGeom prst="rect">
            <a:avLst/>
          </a:prstGeom>
        </p:spPr>
      </p:pic>
      <p:sp>
        <p:nvSpPr>
          <p:cNvPr id="7" name="Oval 6"/>
          <p:cNvSpPr/>
          <p:nvPr/>
        </p:nvSpPr>
        <p:spPr>
          <a:xfrm>
            <a:off x="597999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37110"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6031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24716"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4996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653" y="581965"/>
            <a:ext cx="3528751" cy="3528751"/>
          </a:xfrm>
          <a:prstGeom prst="rect">
            <a:avLst/>
          </a:prstGeom>
        </p:spPr>
      </p:pic>
      <p:sp>
        <p:nvSpPr>
          <p:cNvPr id="6" name="TextBox 5"/>
          <p:cNvSpPr txBox="1"/>
          <p:nvPr/>
        </p:nvSpPr>
        <p:spPr>
          <a:xfrm>
            <a:off x="5686008" y="4323782"/>
            <a:ext cx="963725" cy="1107996"/>
          </a:xfrm>
          <a:prstGeom prst="rect">
            <a:avLst/>
          </a:prstGeom>
          <a:noFill/>
        </p:spPr>
        <p:txBody>
          <a:bodyPr wrap="none" rtlCol="0">
            <a:spAutoFit/>
          </a:bodyPr>
          <a:lstStyle/>
          <a:p>
            <a:r>
              <a:rPr lang="en-US" sz="6600" dirty="0" smtClean="0">
                <a:latin typeface="Franklin Gothic Demi Cond" panose="020B0706030402020204" pitchFamily="34" charset="0"/>
                <a:ea typeface="Segoe UI" pitchFamily="34" charset="0"/>
                <a:cs typeface="Segoe UI" pitchFamily="34" charset="0"/>
              </a:rPr>
              <a:t>Rx</a:t>
            </a:r>
            <a:endParaRPr lang="en-US" sz="6600" dirty="0">
              <a:latin typeface="Franklin Gothic Demi Cond" panose="020B0706030402020204" pitchFamily="34" charset="0"/>
              <a:ea typeface="Segoe UI" pitchFamily="34" charset="0"/>
              <a:cs typeface="Segoe UI" pitchFamily="34" charset="0"/>
            </a:endParaRPr>
          </a:p>
        </p:txBody>
      </p:sp>
      <p:sp>
        <p:nvSpPr>
          <p:cNvPr id="7" name="TextBox 6"/>
          <p:cNvSpPr txBox="1"/>
          <p:nvPr/>
        </p:nvSpPr>
        <p:spPr>
          <a:xfrm>
            <a:off x="2428919" y="5453772"/>
            <a:ext cx="7218217" cy="954107"/>
          </a:xfrm>
          <a:prstGeom prst="rect">
            <a:avLst/>
          </a:prstGeom>
          <a:noFill/>
        </p:spPr>
        <p:txBody>
          <a:bodyPr wrap="square" rtlCol="0">
            <a:spAutoFit/>
          </a:bodyPr>
          <a:lstStyle/>
          <a:p>
            <a:pPr algn="ctr"/>
            <a:r>
              <a:rPr lang="en-US" sz="2800" dirty="0">
                <a:solidFill>
                  <a:schemeClr val="bg1">
                    <a:lumMod val="50000"/>
                  </a:schemeClr>
                </a:solidFill>
                <a:cs typeface="Consolas" panose="020B0609020204030204" pitchFamily="49" charset="0"/>
              </a:rPr>
              <a:t>@</a:t>
            </a:r>
            <a:r>
              <a:rPr lang="en-US" sz="2800" dirty="0" err="1">
                <a:solidFill>
                  <a:schemeClr val="bg1">
                    <a:lumMod val="50000"/>
                  </a:schemeClr>
                </a:solidFill>
                <a:cs typeface="Consolas" panose="020B0609020204030204" pitchFamily="49" charset="0"/>
              </a:rPr>
              <a:t>ReactiveX</a:t>
            </a:r>
            <a:endParaRPr lang="en-US" sz="2800" dirty="0">
              <a:solidFill>
                <a:schemeClr val="bg1">
                  <a:lumMod val="50000"/>
                </a:schemeClr>
              </a:solidFill>
              <a:cs typeface="Consolas" panose="020B0609020204030204" pitchFamily="49" charset="0"/>
            </a:endParaRPr>
          </a:p>
          <a:p>
            <a:pPr algn="ctr"/>
            <a:r>
              <a:rPr lang="en-US" sz="2800" u="sng" dirty="0" smtClean="0">
                <a:solidFill>
                  <a:schemeClr val="bg1">
                    <a:lumMod val="50000"/>
                  </a:schemeClr>
                </a:solidFill>
                <a:cs typeface="Consolas" panose="020B0609020204030204" pitchFamily="49" charset="0"/>
              </a:rPr>
              <a:t>http://reactivex.io</a:t>
            </a:r>
            <a:endParaRPr lang="en-US" sz="2800" u="sng" dirty="0">
              <a:solidFill>
                <a:schemeClr val="bg1">
                  <a:lumMod val="50000"/>
                </a:schemeClr>
              </a:solidFill>
              <a:cs typeface="Consolas" panose="020B0609020204030204" pitchFamily="49" charset="0"/>
            </a:endParaRPr>
          </a:p>
        </p:txBody>
      </p:sp>
    </p:spTree>
    <p:extLst>
      <p:ext uri="{BB962C8B-B14F-4D97-AF65-F5344CB8AC3E}">
        <p14:creationId xmlns:p14="http://schemas.microsoft.com/office/powerpoint/2010/main" val="600690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6.25E-7 0.00394 L 0.07005 0.03357 C 0.08463 0.04028 0.10651 0.04422 0.12956 0.04422 C 0.15586 0.04422 0.17682 0.04028 0.19141 0.03357 L 0.26172 0.00394 " pathEditMode="relative" rAng="0" ptsTypes="AAAAA">
                                      <p:cBhvr>
                                        <p:cTn id="6" dur="1000" fill="hold"/>
                                        <p:tgtEl>
                                          <p:spTgt spid="6"/>
                                        </p:tgtEl>
                                        <p:attrNameLst>
                                          <p:attrName>ppt_x</p:attrName>
                                          <p:attrName>ppt_y</p:attrName>
                                        </p:attrNameLst>
                                      </p:cBhvr>
                                      <p:rCtr x="13086"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58977" y="818612"/>
            <a:ext cx="10972800" cy="1143000"/>
          </a:xfrm>
        </p:spPr>
        <p:txBody>
          <a:bodyPr/>
          <a:lstStyle/>
          <a:p>
            <a:r>
              <a:rPr lang="en-US" dirty="0" smtClean="0">
                <a:solidFill>
                  <a:schemeClr val="bg1"/>
                </a:solidFill>
              </a:rPr>
              <a:t>“To </a:t>
            </a:r>
            <a:r>
              <a:rPr lang="en-US" dirty="0">
                <a:solidFill>
                  <a:schemeClr val="bg1"/>
                </a:solidFill>
              </a:rPr>
              <a:t>be conscious that you are ignorant is a great step to knowledge</a:t>
            </a:r>
            <a:r>
              <a:rPr lang="en-US" dirty="0" smtClean="0">
                <a:solidFill>
                  <a:schemeClr val="bg1"/>
                </a:solidFill>
              </a:rPr>
              <a:t>.”</a:t>
            </a:r>
            <a:endParaRPr lang="en-US" dirty="0">
              <a:solidFill>
                <a:schemeClr val="bg1"/>
              </a:solidFill>
            </a:endParaRPr>
          </a:p>
        </p:txBody>
      </p:sp>
      <p:sp>
        <p:nvSpPr>
          <p:cNvPr id="4" name="Text Placeholder 3"/>
          <p:cNvSpPr>
            <a:spLocks noGrp="1"/>
          </p:cNvSpPr>
          <p:nvPr>
            <p:ph type="body" sz="quarter" idx="10"/>
          </p:nvPr>
        </p:nvSpPr>
        <p:spPr>
          <a:xfrm>
            <a:off x="1392733" y="5877647"/>
            <a:ext cx="9505288" cy="720774"/>
          </a:xfrm>
        </p:spPr>
        <p:txBody>
          <a:bodyPr/>
          <a:lstStyle/>
          <a:p>
            <a:r>
              <a:rPr lang="en-US" dirty="0" smtClean="0">
                <a:solidFill>
                  <a:schemeClr val="bg1">
                    <a:lumMod val="85000"/>
                  </a:schemeClr>
                </a:solidFill>
              </a:rPr>
              <a:t>Benjamin Disraeli (1804-1881)</a:t>
            </a:r>
            <a:endParaRPr lang="en-US" dirty="0">
              <a:solidFill>
                <a:schemeClr val="bg1">
                  <a:lumMod val="85000"/>
                </a:schemeClr>
              </a:solidFill>
            </a:endParaRPr>
          </a:p>
        </p:txBody>
      </p:sp>
      <p:sp>
        <p:nvSpPr>
          <p:cNvPr id="5" name="Title 2"/>
          <p:cNvSpPr txBox="1">
            <a:spLocks/>
          </p:cNvSpPr>
          <p:nvPr/>
        </p:nvSpPr>
        <p:spPr>
          <a:xfrm>
            <a:off x="658977" y="2772103"/>
            <a:ext cx="10972800" cy="1143000"/>
          </a:xfrm>
          <a:prstGeom prst="rect">
            <a:avLst/>
          </a:prstGeom>
        </p:spPr>
        <p:txBody>
          <a:bodyPr/>
          <a:lstStyle>
            <a:lvl1pPr algn="ctr" defTabSz="914400" rtl="0" eaLnBrk="1" latinLnBrk="0" hangingPunct="1">
              <a:spcBef>
                <a:spcPct val="0"/>
              </a:spcBef>
              <a:buNone/>
              <a:defRPr sz="4400" kern="1200">
                <a:solidFill>
                  <a:schemeClr val="tx1"/>
                </a:solidFill>
                <a:latin typeface="Franklin Gothic Demi Cond" panose="020B0706030402020204" pitchFamily="34" charset="0"/>
                <a:ea typeface="Segoe UI" pitchFamily="34" charset="0"/>
                <a:cs typeface="Segoe UI" pitchFamily="34" charset="0"/>
              </a:defRPr>
            </a:lvl1pPr>
          </a:lstStyle>
          <a:p>
            <a:r>
              <a:rPr lang="en-US" dirty="0" smtClean="0">
                <a:solidFill>
                  <a:schemeClr val="bg1"/>
                </a:solidFill>
              </a:rPr>
              <a:t>“Ignorance </a:t>
            </a:r>
            <a:r>
              <a:rPr lang="en-US" dirty="0">
                <a:solidFill>
                  <a:schemeClr val="bg1"/>
                </a:solidFill>
              </a:rPr>
              <a:t>never settles a question</a:t>
            </a:r>
            <a:r>
              <a:rPr lang="en-US" dirty="0" smtClean="0">
                <a:solidFill>
                  <a:schemeClr val="bg1"/>
                </a:solidFill>
              </a:rPr>
              <a:t>.”</a:t>
            </a:r>
            <a:endParaRPr lang="en-US" dirty="0">
              <a:solidFill>
                <a:schemeClr val="bg1"/>
              </a:solidFill>
            </a:endParaRPr>
          </a:p>
        </p:txBody>
      </p:sp>
      <p:sp>
        <p:nvSpPr>
          <p:cNvPr id="6" name="Title 2"/>
          <p:cNvSpPr txBox="1">
            <a:spLocks/>
          </p:cNvSpPr>
          <p:nvPr/>
        </p:nvSpPr>
        <p:spPr>
          <a:xfrm>
            <a:off x="492723" y="4186329"/>
            <a:ext cx="10972800" cy="1143000"/>
          </a:xfrm>
          <a:prstGeom prst="rect">
            <a:avLst/>
          </a:prstGeom>
        </p:spPr>
        <p:txBody>
          <a:bodyPr/>
          <a:lstStyle>
            <a:lvl1pPr algn="ctr" defTabSz="914400" rtl="0" eaLnBrk="1" latinLnBrk="0" hangingPunct="1">
              <a:spcBef>
                <a:spcPct val="0"/>
              </a:spcBef>
              <a:buNone/>
              <a:defRPr sz="4400" kern="1200">
                <a:solidFill>
                  <a:schemeClr val="tx1"/>
                </a:solidFill>
                <a:latin typeface="Franklin Gothic Demi Cond" panose="020B0706030402020204" pitchFamily="34" charset="0"/>
                <a:ea typeface="Segoe UI" pitchFamily="34" charset="0"/>
                <a:cs typeface="Segoe UI" pitchFamily="34" charset="0"/>
              </a:defRPr>
            </a:lvl1pPr>
          </a:lstStyle>
          <a:p>
            <a:r>
              <a:rPr lang="en-US" dirty="0">
                <a:solidFill>
                  <a:schemeClr val="bg1"/>
                </a:solidFill>
              </a:rPr>
              <a:t>“The best way to become acquainted with a subject is to write a book about it</a:t>
            </a:r>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611047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Asynchronous Programming  is Annoying	</a:t>
            </a:r>
            <a:endParaRPr lang="hr-HR" dirty="0"/>
          </a:p>
        </p:txBody>
      </p:sp>
      <p:sp>
        <p:nvSpPr>
          <p:cNvPr id="4" name="Text Placeholder 2"/>
          <p:cNvSpPr>
            <a:spLocks noGrp="1"/>
          </p:cNvSpPr>
          <p:nvPr>
            <p:ph idx="1"/>
          </p:nvPr>
        </p:nvSpPr>
        <p:spPr/>
        <p:txBody>
          <a:bodyPr/>
          <a:lstStyle/>
          <a:p>
            <a:r>
              <a:rPr lang="en-US" sz="2800" dirty="0" smtClean="0"/>
              <a:t>Every library has a different way of doing </a:t>
            </a:r>
            <a:r>
              <a:rPr lang="en-US" sz="2800" dirty="0" err="1" smtClean="0"/>
              <a:t>async</a:t>
            </a:r>
            <a:r>
              <a:rPr lang="en-US" sz="2800" dirty="0" smtClean="0"/>
              <a:t>/events</a:t>
            </a:r>
          </a:p>
          <a:p>
            <a:pPr lvl="1"/>
            <a:r>
              <a:rPr lang="en-US" dirty="0" smtClean="0"/>
              <a:t>Callbacks/Promises </a:t>
            </a:r>
            <a:r>
              <a:rPr lang="en-US" dirty="0" smtClean="0"/>
              <a:t>are different from </a:t>
            </a:r>
            <a:r>
              <a:rPr lang="en-US" dirty="0" smtClean="0"/>
              <a:t>events</a:t>
            </a:r>
            <a:endParaRPr lang="en-US" dirty="0" smtClean="0"/>
          </a:p>
          <a:p>
            <a:pPr lvl="1"/>
            <a:r>
              <a:rPr lang="en-US" dirty="0" smtClean="0"/>
              <a:t>Each concept covers only part of the story</a:t>
            </a:r>
            <a:br>
              <a:rPr lang="en-US" dirty="0" smtClean="0"/>
            </a:br>
            <a:endParaRPr lang="en-US" dirty="0" smtClean="0"/>
          </a:p>
          <a:p>
            <a:r>
              <a:rPr lang="en-US" sz="2800" dirty="0" smtClean="0"/>
              <a:t>Wouldn’t it be great to have </a:t>
            </a:r>
            <a:r>
              <a:rPr lang="en-US" sz="2800" dirty="0" smtClean="0"/>
              <a:t>some concepts to </a:t>
            </a:r>
            <a:r>
              <a:rPr lang="en-US" sz="2800" dirty="0" smtClean="0"/>
              <a:t>generalize how we think about concurrent/reactive programming?</a:t>
            </a:r>
            <a:endParaRPr lang="en-US" sz="2800" dirty="0"/>
          </a:p>
        </p:txBody>
      </p:sp>
    </p:spTree>
    <p:extLst>
      <p:ext uri="{BB962C8B-B14F-4D97-AF65-F5344CB8AC3E}">
        <p14:creationId xmlns:p14="http://schemas.microsoft.com/office/powerpoint/2010/main" val="321038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58977" y="1306983"/>
            <a:ext cx="8771626" cy="1143000"/>
          </a:xfrm>
        </p:spPr>
        <p:txBody>
          <a:bodyPr/>
          <a:lstStyle/>
          <a:p>
            <a:r>
              <a:rPr lang="en-US" dirty="0" smtClean="0">
                <a:solidFill>
                  <a:schemeClr val="bg1"/>
                </a:solidFill>
              </a:rPr>
              <a:t>“We </a:t>
            </a:r>
            <a:r>
              <a:rPr lang="en-US" dirty="0">
                <a:solidFill>
                  <a:schemeClr val="bg1"/>
                </a:solidFill>
              </a:rPr>
              <a:t>choose to go to </a:t>
            </a:r>
            <a:r>
              <a:rPr lang="en-US" dirty="0" smtClean="0">
                <a:solidFill>
                  <a:schemeClr val="bg1"/>
                </a:solidFill>
              </a:rPr>
              <a:t>solve asynchronous programming and </a:t>
            </a:r>
            <a:r>
              <a:rPr lang="en-US" dirty="0">
                <a:solidFill>
                  <a:schemeClr val="bg1"/>
                </a:solidFill>
              </a:rPr>
              <a:t>do the other things, not because they are easy, but because they are </a:t>
            </a:r>
            <a:r>
              <a:rPr lang="en-US" dirty="0" smtClean="0">
                <a:solidFill>
                  <a:schemeClr val="bg1"/>
                </a:solidFill>
              </a:rPr>
              <a:t>hard”</a:t>
            </a:r>
            <a:endParaRPr lang="en-US" dirty="0">
              <a:solidFill>
                <a:schemeClr val="bg1"/>
              </a:solidFill>
            </a:endParaRPr>
          </a:p>
        </p:txBody>
      </p:sp>
      <p:sp>
        <p:nvSpPr>
          <p:cNvPr id="4" name="Text Placeholder 3"/>
          <p:cNvSpPr>
            <a:spLocks noGrp="1"/>
          </p:cNvSpPr>
          <p:nvPr>
            <p:ph type="body" sz="quarter" idx="10"/>
          </p:nvPr>
        </p:nvSpPr>
        <p:spPr>
          <a:xfrm>
            <a:off x="658977" y="5337623"/>
            <a:ext cx="9505288" cy="720774"/>
          </a:xfrm>
        </p:spPr>
        <p:txBody>
          <a:bodyPr/>
          <a:lstStyle/>
          <a:p>
            <a:r>
              <a:rPr lang="en-US" dirty="0" smtClean="0">
                <a:solidFill>
                  <a:schemeClr val="bg1">
                    <a:lumMod val="85000"/>
                  </a:schemeClr>
                </a:solidFill>
              </a:rPr>
              <a:t> Former US President John F. Kennedy - 1962</a:t>
            </a:r>
            <a:endParaRPr lang="en-US" dirty="0">
              <a:solidFill>
                <a:schemeClr val="bg1">
                  <a:lumMod val="85000"/>
                </a:schemeClr>
              </a:solidFill>
            </a:endParaRPr>
          </a:p>
        </p:txBody>
      </p:sp>
      <p:pic>
        <p:nvPicPr>
          <p:cNvPr id="1026" name="Picture 2" descr="http://upload.wikimedia.org/wikipedia/commons/thumb/5/56/John_F._Kennedy_speaks_at_Rice_University.jpg/220px-John_F._Kennedy_speaks_at_Rice_Univers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6276" y="1306983"/>
            <a:ext cx="2347909" cy="341514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txBox="1">
            <a:spLocks/>
          </p:cNvSpPr>
          <p:nvPr/>
        </p:nvSpPr>
        <p:spPr>
          <a:xfrm>
            <a:off x="658977" y="5803921"/>
            <a:ext cx="9505288" cy="720774"/>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bg1">
                    <a:lumMod val="50000"/>
                  </a:schemeClr>
                </a:solidFill>
                <a:latin typeface="Franklin Gothic Demi" panose="020B0703020102020204"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lumMod val="85000"/>
                  </a:schemeClr>
                </a:solidFill>
              </a:rPr>
              <a:t>[citation needed]</a:t>
            </a:r>
            <a:endParaRPr lang="en-US" dirty="0">
              <a:solidFill>
                <a:schemeClr val="bg1">
                  <a:lumMod val="85000"/>
                </a:schemeClr>
              </a:solidFill>
            </a:endParaRPr>
          </a:p>
        </p:txBody>
      </p:sp>
    </p:spTree>
    <p:extLst>
      <p:ext uri="{BB962C8B-B14F-4D97-AF65-F5344CB8AC3E}">
        <p14:creationId xmlns:p14="http://schemas.microsoft.com/office/powerpoint/2010/main" val="2720439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2">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win8platform.pptx" id="{16664918-F6A6-4CA4-ADF1-9EA3B8635115}" vid="{6DA9D22E-ADE1-468A-87E2-1D55A7A06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13954</TotalTime>
  <Words>4968</Words>
  <Application>Microsoft Office PowerPoint</Application>
  <PresentationFormat>Widescreen</PresentationFormat>
  <Paragraphs>515</Paragraphs>
  <Slides>40</Slides>
  <Notes>40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40</vt:i4>
      </vt:variant>
    </vt:vector>
  </HeadingPairs>
  <TitlesOfParts>
    <vt:vector size="52" baseType="lpstr">
      <vt:lpstr>Arial</vt:lpstr>
      <vt:lpstr>Calibri</vt:lpstr>
      <vt:lpstr>Consolas</vt:lpstr>
      <vt:lpstr>Franklin Gothic Demi</vt:lpstr>
      <vt:lpstr>Franklin Gothic Demi Cond</vt:lpstr>
      <vt:lpstr>Franklin Gothic Medium</vt:lpstr>
      <vt:lpstr>Museo Sans 500</vt:lpstr>
      <vt:lpstr>Segoe UI</vt:lpstr>
      <vt:lpstr>Segoe UI Light</vt:lpstr>
      <vt:lpstr>Segoe WP</vt:lpstr>
      <vt:lpstr>Times New Roman</vt:lpstr>
      <vt:lpstr>1_Office Theme</vt:lpstr>
      <vt:lpstr>Async and Streaming JS Are We doing it wrong?</vt:lpstr>
      <vt:lpstr>Or "I thought I had a problem. I thought to myself, "I know, I'll solve it with callbacks and events!". have Now problems. two I </vt:lpstr>
      <vt:lpstr>PowerPoint Presentation</vt:lpstr>
      <vt:lpstr>Software Engineer Open Sourcerer @mattpodwysocki github.com/mattpodwysocki</vt:lpstr>
      <vt:lpstr>PowerPoint Presentation</vt:lpstr>
      <vt:lpstr>PowerPoint Presentation</vt:lpstr>
      <vt:lpstr>“To be conscious that you are ignorant is a great step to knowledge.”</vt:lpstr>
      <vt:lpstr>Asynchronous Programming  is Annoying </vt:lpstr>
      <vt:lpstr>“We choose to go to solve asynchronous programming and do the other things, not because they are easy, but because they are hard”</vt:lpstr>
      <vt:lpstr>Callback Hell</vt:lpstr>
      <vt:lpstr>PowerPoint Presentation</vt:lpstr>
      <vt:lpstr>Events and the Enemy of the State</vt:lpstr>
      <vt:lpstr>PowerPoint Presentation</vt:lpstr>
      <vt:lpstr>The Asynchronous Programming Landscape</vt:lpstr>
      <vt:lpstr>First-Class Async and Events Objects to the rescue</vt:lpstr>
      <vt:lpstr>Promises Promises</vt:lpstr>
      <vt:lpstr>Promises Promises</vt:lpstr>
      <vt:lpstr>Reactive Programming http://www.reactivemanifesto.org</vt:lpstr>
      <vt:lpstr>Observables - Querying UI Events</vt:lpstr>
      <vt:lpstr>Observables - Querying UI Events</vt:lpstr>
      <vt:lpstr>Observables - Querying UI Events</vt:lpstr>
      <vt:lpstr>Observables - Composing Events and Promises</vt:lpstr>
      <vt:lpstr>Observables - Polling for Row Updates </vt:lpstr>
      <vt:lpstr>PowerPoint Presentation</vt:lpstr>
      <vt:lpstr>Functional Reactive Programming (FRP) is…</vt:lpstr>
      <vt:lpstr>PowerPoint Presentation</vt:lpstr>
      <vt:lpstr>Generators</vt:lpstr>
      <vt:lpstr>Communicating Sequential Processes (CSP)</vt:lpstr>
      <vt:lpstr>PowerPoint Presentation</vt:lpstr>
      <vt:lpstr>PowerPoint Presentation</vt:lpstr>
      <vt:lpstr>Async/Await</vt:lpstr>
      <vt:lpstr>PowerPoint Presentation</vt:lpstr>
      <vt:lpstr>PowerPoint Presentation</vt:lpstr>
      <vt:lpstr>PowerPoint Presentation</vt:lpstr>
      <vt:lpstr>WHATWG Streams</vt:lpstr>
      <vt:lpstr>PowerPoint Presentation</vt:lpstr>
      <vt:lpstr>PowerPoint Presentation</vt:lpstr>
      <vt:lpstr>Observables and Backpressure</vt:lpstr>
      <vt:lpstr>Where do we go from here?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8 Platform</dc:title>
  <dc:creator>Matthew Podwysocki</dc:creator>
  <cp:lastModifiedBy>Matthew Podwysocki</cp:lastModifiedBy>
  <cp:revision>542</cp:revision>
  <dcterms:created xsi:type="dcterms:W3CDTF">2013-09-10T21:26:31Z</dcterms:created>
  <dcterms:modified xsi:type="dcterms:W3CDTF">2014-09-13T12:34:20Z</dcterms:modified>
</cp:coreProperties>
</file>